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8288000" cy="10287000"/>
  <p:notesSz cx="6858000" cy="9144000"/>
  <p:embeddedFontLst>
    <p:embeddedFont>
      <p:font typeface="Cy Grotesk Key" panose="020B0604020202020204" charset="0"/>
      <p:regular r:id="rId20"/>
    </p:embeddedFont>
    <p:embeddedFont>
      <p:font typeface="Cy Grotesk Wide" panose="020B0604020202020204" charset="0"/>
      <p:regular r:id="rId21"/>
    </p:embeddedFont>
    <p:embeddedFont>
      <p:font typeface="Cy Grotesk Wide Bold" panose="020B0604020202020204" charset="0"/>
      <p:regular r:id="rId22"/>
    </p:embeddedFont>
    <p:embeddedFont>
      <p:font typeface="Cy Grotesk Wide Semi-Bold" panose="020B0604020202020204" charset="0"/>
      <p:regular r:id="rId23"/>
    </p:embeddedFont>
    <p:embeddedFont>
      <p:font typeface="Glacial Indifference" panose="020B0604020202020204" charset="0"/>
      <p:regular r:id="rId24"/>
    </p:embeddedFont>
    <p:embeddedFont>
      <p:font typeface="Glacial Indifference Bold" panose="020B0604020202020204" charset="0"/>
      <p:regular r:id="rId25"/>
    </p:embeddedFont>
    <p:embeddedFont>
      <p:font typeface="Glacial Indifference Italics" panose="020B0604020202020204" charset="0"/>
      <p:regular r:id="rId26"/>
    </p:embeddedFont>
    <p:embeddedFont>
      <p:font typeface="Impact" panose="020B0806030902050204" pitchFamily="34" charset="0"/>
      <p:regular r:id="rId27"/>
    </p:embeddedFont>
    <p:embeddedFont>
      <p:font typeface="Lazydog" panose="020B0604020202020204" charset="0"/>
      <p:regular r:id="rId28"/>
    </p:embeddedFont>
    <p:embeddedFont>
      <p:font typeface="Poppi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E104B-5DDA-47DE-9787-64A7C8E65305}" v="75" dt="2025-08-28T18:06:41.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jpe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hyperlink" Target="https://dos.ny.gov/comprehensive-planning" TargetMode="External"/><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hyperlink" Target="https://dos.ny.gov/comprehensive-planning" TargetMode="External"/><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30.svg"/><Relationship Id="rId21" Type="http://schemas.openxmlformats.org/officeDocument/2006/relationships/image" Target="../media/image46.svg"/><Relationship Id="rId7" Type="http://schemas.openxmlformats.org/officeDocument/2006/relationships/image" Target="../media/image34.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9.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32.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31.png"/><Relationship Id="rId9" Type="http://schemas.openxmlformats.org/officeDocument/2006/relationships/hyperlink" Target="https://www.youtube.com/watch?v=Rr8NPlnbZ_M" TargetMode="External"/><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census.gov/quickfacts/table/PST045215/3661588" TargetMode="External"/><Relationship Id="rId3" Type="http://schemas.openxmlformats.org/officeDocument/2006/relationships/image" Target="../media/image48.png"/><Relationship Id="rId7" Type="http://schemas.openxmlformats.org/officeDocument/2006/relationships/hyperlink" Target="https://data.census.gov/profile/Richmondville_village,_New_York?g=160XX00US3661588" TargetMode="External"/><Relationship Id="rId12" Type="http://schemas.openxmlformats.org/officeDocument/2006/relationships/hyperlink" Target="https://gisservices.dec.ny.gov/gis/dil/?_gl=1*hq688j*_gcl_au*MTQ5MjY4ODk2My4xNzQ3MTU1Njgw*_ga*NDY3MjA5NzA5LjE2Nzk2NjY4ODA.*_ga_QEDRGF4PYB*czE3NDcxNjI1MzAkbzY5JGcwJHQxNzQ3MTYyNTMwJGowJGwwJGgw"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hyperlink" Target="https://sharegisny.maps.arcgis.com/apps/webappviewer/index.html?id=7fddbadafae44fa49b39f5b339eada7c" TargetMode="External"/><Relationship Id="rId5" Type="http://schemas.openxmlformats.org/officeDocument/2006/relationships/image" Target="../media/image50.png"/><Relationship Id="rId10" Type="http://schemas.openxmlformats.org/officeDocument/2006/relationships/hyperlink" Target="https://www.fws.gov/program/national-wetlands-inventory/wetlands-mapper" TargetMode="External"/><Relationship Id="rId4" Type="http://schemas.openxmlformats.org/officeDocument/2006/relationships/image" Target="../media/image49.png"/><Relationship Id="rId9" Type="http://schemas.openxmlformats.org/officeDocument/2006/relationships/hyperlink" Target="https://msc.fema.gov/portal/hom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9507" y="8674292"/>
            <a:ext cx="4672065" cy="1168016"/>
          </a:xfrm>
          <a:custGeom>
            <a:avLst/>
            <a:gdLst/>
            <a:ahLst/>
            <a:cxnLst/>
            <a:rect l="l" t="t" r="r" b="b"/>
            <a:pathLst>
              <a:path w="4672065" h="1168016">
                <a:moveTo>
                  <a:pt x="0" y="0"/>
                </a:moveTo>
                <a:lnTo>
                  <a:pt x="4672065" y="0"/>
                </a:lnTo>
                <a:lnTo>
                  <a:pt x="4672065" y="1168016"/>
                </a:lnTo>
                <a:lnTo>
                  <a:pt x="0" y="1168016"/>
                </a:lnTo>
                <a:lnTo>
                  <a:pt x="0" y="0"/>
                </a:lnTo>
                <a:close/>
              </a:path>
            </a:pathLst>
          </a:custGeom>
          <a:blipFill>
            <a:blip r:embed="rId2"/>
            <a:stretch>
              <a:fillRect/>
            </a:stretch>
          </a:blipFill>
        </p:spPr>
        <p:txBody>
          <a:bodyPr/>
          <a:lstStyle/>
          <a:p>
            <a:endParaRPr lang="en-US"/>
          </a:p>
        </p:txBody>
      </p:sp>
      <p:sp>
        <p:nvSpPr>
          <p:cNvPr id="3" name="Freeform 3"/>
          <p:cNvSpPr/>
          <p:nvPr/>
        </p:nvSpPr>
        <p:spPr>
          <a:xfrm>
            <a:off x="5812649" y="2087409"/>
            <a:ext cx="6662703" cy="6662703"/>
          </a:xfrm>
          <a:custGeom>
            <a:avLst/>
            <a:gdLst/>
            <a:ahLst/>
            <a:cxnLst/>
            <a:rect l="l" t="t" r="r" b="b"/>
            <a:pathLst>
              <a:path w="6662703" h="6662703">
                <a:moveTo>
                  <a:pt x="0" y="0"/>
                </a:moveTo>
                <a:lnTo>
                  <a:pt x="6662702" y="0"/>
                </a:lnTo>
                <a:lnTo>
                  <a:pt x="6662702" y="6662703"/>
                </a:lnTo>
                <a:lnTo>
                  <a:pt x="0" y="66627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708545" y="444692"/>
            <a:ext cx="17063027" cy="1198854"/>
          </a:xfrm>
          <a:prstGeom prst="rect">
            <a:avLst/>
          </a:prstGeom>
        </p:spPr>
        <p:txBody>
          <a:bodyPr wrap="square" lIns="0" tIns="0" rIns="0" bIns="0" rtlCol="0" anchor="t">
            <a:spAutoFit/>
          </a:bodyPr>
          <a:lstStyle/>
          <a:p>
            <a:pPr algn="ctr">
              <a:lnSpc>
                <a:spcPts val="10447"/>
              </a:lnSpc>
            </a:pPr>
            <a:r>
              <a:rPr lang="en-US" sz="7462" dirty="0">
                <a:solidFill>
                  <a:srgbClr val="000000"/>
                </a:solidFill>
                <a:latin typeface="Impact"/>
                <a:ea typeface="Impact"/>
                <a:cs typeface="Impact"/>
                <a:sym typeface="Impact"/>
              </a:rPr>
              <a:t>Quick Guide to Comprehensive Planning </a:t>
            </a:r>
          </a:p>
        </p:txBody>
      </p:sp>
      <p:sp>
        <p:nvSpPr>
          <p:cNvPr id="5" name="TextBox 5"/>
          <p:cNvSpPr txBox="1"/>
          <p:nvPr/>
        </p:nvSpPr>
        <p:spPr>
          <a:xfrm>
            <a:off x="861256" y="9220200"/>
            <a:ext cx="8076902" cy="497032"/>
          </a:xfrm>
          <a:prstGeom prst="rect">
            <a:avLst/>
          </a:prstGeom>
        </p:spPr>
        <p:txBody>
          <a:bodyPr lIns="0" tIns="0" rIns="0" bIns="0" rtlCol="0" anchor="t">
            <a:spAutoFit/>
          </a:bodyPr>
          <a:lstStyle/>
          <a:p>
            <a:pPr algn="ctr">
              <a:lnSpc>
                <a:spcPts val="2004"/>
              </a:lnSpc>
              <a:spcBef>
                <a:spcPct val="0"/>
              </a:spcBef>
            </a:pPr>
            <a:r>
              <a:rPr lang="en-US" sz="1431">
                <a:solidFill>
                  <a:srgbClr val="000000"/>
                </a:solidFill>
                <a:latin typeface="Glacial Indifference"/>
                <a:ea typeface="Glacial Indifference"/>
                <a:cs typeface="Glacial Indifference"/>
                <a:sym typeface="Glacial Indifference"/>
              </a:rPr>
              <a:t>"This project has been funded in part by the Climate Smart Communities Grant Program, Title 15 of the</a:t>
            </a:r>
          </a:p>
          <a:p>
            <a:pPr algn="ctr">
              <a:lnSpc>
                <a:spcPts val="2004"/>
              </a:lnSpc>
              <a:spcBef>
                <a:spcPct val="0"/>
              </a:spcBef>
            </a:pPr>
            <a:r>
              <a:rPr lang="en-US" sz="1431">
                <a:solidFill>
                  <a:srgbClr val="000000"/>
                </a:solidFill>
                <a:latin typeface="Glacial Indifference"/>
                <a:ea typeface="Glacial Indifference"/>
                <a:cs typeface="Glacial Indifference"/>
                <a:sym typeface="Glacial Indifference"/>
              </a:rPr>
              <a:t>Environmental Protection Fund through the New York State Department of Environmental Conservation."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4628" y="3307425"/>
            <a:ext cx="11137446" cy="4221480"/>
          </a:xfrm>
          <a:prstGeom prst="rect">
            <a:avLst/>
          </a:prstGeom>
        </p:spPr>
        <p:txBody>
          <a:bodyPr lIns="0" tIns="0" rIns="0" bIns="0" rtlCol="0" anchor="t">
            <a:spAutoFit/>
          </a:bodyPr>
          <a:lstStyle/>
          <a:p>
            <a:pPr marL="1036320" lvl="1" indent="-518160" algn="just">
              <a:lnSpc>
                <a:spcPts val="6719"/>
              </a:lnSpc>
              <a:buFont typeface="Arial"/>
              <a:buChar char="•"/>
            </a:pPr>
            <a:r>
              <a:rPr lang="en-US" sz="4800">
                <a:solidFill>
                  <a:srgbClr val="000000"/>
                </a:solidFill>
                <a:latin typeface="Lazydog"/>
                <a:ea typeface="Lazydog"/>
                <a:cs typeface="Lazydog"/>
                <a:sym typeface="Lazydog"/>
              </a:rPr>
              <a:t>Complete a survey</a:t>
            </a:r>
          </a:p>
          <a:p>
            <a:pPr marL="1036320" lvl="1" indent="-518160" algn="just">
              <a:lnSpc>
                <a:spcPts val="6719"/>
              </a:lnSpc>
              <a:buFont typeface="Arial"/>
              <a:buChar char="•"/>
            </a:pPr>
            <a:r>
              <a:rPr lang="en-US" sz="4800">
                <a:solidFill>
                  <a:srgbClr val="000000"/>
                </a:solidFill>
                <a:latin typeface="Lazydog"/>
                <a:ea typeface="Lazydog"/>
                <a:cs typeface="Lazydog"/>
                <a:sym typeface="Lazydog"/>
              </a:rPr>
              <a:t>join a subcommittee </a:t>
            </a:r>
          </a:p>
          <a:p>
            <a:pPr marL="1036320" lvl="1" indent="-518160" algn="just">
              <a:lnSpc>
                <a:spcPts val="6719"/>
              </a:lnSpc>
              <a:buFont typeface="Arial"/>
              <a:buChar char="•"/>
            </a:pPr>
            <a:r>
              <a:rPr lang="en-US" sz="4800">
                <a:solidFill>
                  <a:srgbClr val="000000"/>
                </a:solidFill>
                <a:latin typeface="Lazydog"/>
                <a:ea typeface="Lazydog"/>
                <a:cs typeface="Lazydog"/>
                <a:sym typeface="Lazydog"/>
              </a:rPr>
              <a:t>share the survey with your friends, family, and neighbors </a:t>
            </a:r>
          </a:p>
          <a:p>
            <a:pPr marL="1036320" lvl="1" indent="-518160" algn="just">
              <a:lnSpc>
                <a:spcPts val="6719"/>
              </a:lnSpc>
              <a:buFont typeface="Arial"/>
              <a:buChar char="•"/>
            </a:pPr>
            <a:r>
              <a:rPr lang="en-US" sz="4800">
                <a:solidFill>
                  <a:srgbClr val="000000"/>
                </a:solidFill>
                <a:latin typeface="Lazydog"/>
                <a:ea typeface="Lazydog"/>
                <a:cs typeface="Lazydog"/>
                <a:sym typeface="Lazydog"/>
              </a:rPr>
              <a:t> attend community meetings </a:t>
            </a:r>
          </a:p>
        </p:txBody>
      </p:sp>
      <p:pic>
        <p:nvPicPr>
          <p:cNvPr id="3" name="Picture 3"/>
          <p:cNvPicPr>
            <a:picLocks noChangeAspect="1"/>
          </p:cNvPicPr>
          <p:nvPr/>
        </p:nvPicPr>
        <p:blipFill>
          <a:blip r:embed="rId2"/>
          <a:stretch>
            <a:fillRect/>
          </a:stretch>
        </p:blipFill>
        <p:spPr>
          <a:xfrm>
            <a:off x="11984082" y="3392504"/>
            <a:ext cx="4937760" cy="4937760"/>
          </a:xfrm>
          <a:prstGeom prst="rect">
            <a:avLst/>
          </a:prstGeom>
        </p:spPr>
      </p:pic>
      <p:sp>
        <p:nvSpPr>
          <p:cNvPr id="4" name="Freeform 4"/>
          <p:cNvSpPr/>
          <p:nvPr/>
        </p:nvSpPr>
        <p:spPr>
          <a:xfrm rot="-5585630" flipH="1">
            <a:off x="16030668" y="3862829"/>
            <a:ext cx="2225483" cy="692682"/>
          </a:xfrm>
          <a:custGeom>
            <a:avLst/>
            <a:gdLst/>
            <a:ahLst/>
            <a:cxnLst/>
            <a:rect l="l" t="t" r="r" b="b"/>
            <a:pathLst>
              <a:path w="2225483" h="692682">
                <a:moveTo>
                  <a:pt x="2225483" y="0"/>
                </a:moveTo>
                <a:lnTo>
                  <a:pt x="0" y="0"/>
                </a:lnTo>
                <a:lnTo>
                  <a:pt x="0" y="692681"/>
                </a:lnTo>
                <a:lnTo>
                  <a:pt x="2225483" y="692681"/>
                </a:lnTo>
                <a:lnTo>
                  <a:pt x="22254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817282" y="587594"/>
            <a:ext cx="11315551" cy="1651635"/>
          </a:xfrm>
          <a:prstGeom prst="rect">
            <a:avLst/>
          </a:prstGeom>
        </p:spPr>
        <p:txBody>
          <a:bodyPr lIns="0" tIns="0" rIns="0" bIns="0" rtlCol="0" anchor="t">
            <a:spAutoFit/>
          </a:bodyPr>
          <a:lstStyle/>
          <a:p>
            <a:pPr algn="ctr">
              <a:lnSpc>
                <a:spcPts val="13439"/>
              </a:lnSpc>
            </a:pPr>
            <a:r>
              <a:rPr lang="en-US" sz="9600">
                <a:solidFill>
                  <a:srgbClr val="000000"/>
                </a:solidFill>
                <a:latin typeface="Lazydog"/>
                <a:ea typeface="Lazydog"/>
                <a:cs typeface="Lazydog"/>
                <a:sym typeface="Lazydog"/>
              </a:rPr>
              <a:t>What can you do? </a:t>
            </a:r>
          </a:p>
        </p:txBody>
      </p:sp>
      <p:sp>
        <p:nvSpPr>
          <p:cNvPr id="6" name="TextBox 6"/>
          <p:cNvSpPr txBox="1"/>
          <p:nvPr/>
        </p:nvSpPr>
        <p:spPr>
          <a:xfrm>
            <a:off x="13755964" y="2350066"/>
            <a:ext cx="4114800" cy="622936"/>
          </a:xfrm>
          <a:prstGeom prst="rect">
            <a:avLst/>
          </a:prstGeom>
        </p:spPr>
        <p:txBody>
          <a:bodyPr lIns="0" tIns="0" rIns="0" bIns="0" rtlCol="0" anchor="t">
            <a:spAutoFit/>
          </a:bodyPr>
          <a:lstStyle/>
          <a:p>
            <a:pPr algn="ctr">
              <a:lnSpc>
                <a:spcPts val="5039"/>
              </a:lnSpc>
            </a:pPr>
            <a:r>
              <a:rPr lang="en-US" sz="3599">
                <a:solidFill>
                  <a:srgbClr val="000000"/>
                </a:solidFill>
                <a:latin typeface="Lazydog"/>
                <a:ea typeface="Lazydog"/>
                <a:cs typeface="Lazydog"/>
                <a:sym typeface="Lazydog"/>
              </a:rPr>
              <a:t>Link to Survey</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4999"/>
            </a:blip>
            <a:stretch>
              <a:fillRect t="-16666" b="-16666"/>
            </a:stretch>
          </a:blipFill>
        </p:spPr>
        <p:txBody>
          <a:bodyPr/>
          <a:lstStyle/>
          <a:p>
            <a:endParaRPr lang="en-US"/>
          </a:p>
        </p:txBody>
      </p:sp>
      <p:sp>
        <p:nvSpPr>
          <p:cNvPr id="3" name="TextBox 3"/>
          <p:cNvSpPr txBox="1"/>
          <p:nvPr/>
        </p:nvSpPr>
        <p:spPr>
          <a:xfrm>
            <a:off x="1266094" y="2391245"/>
            <a:ext cx="15755812" cy="57188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We, the Town of Otsego citizens, cherish and protect our rural and natural landscape. We assure that plentiful, accessible open spaces continue to exist. We see agriculture as a continuing important part of the Town's economy and character. We respect our traditions and history, and so preserve the Town's historic architecture and character. We wish to encourage new development to honor the ways our hamlets have looked through their long histories. Hence we promote careful design and placing of new buildings to complement and harmonize with those already here. We Town citizens are committed to involvement in its future and are proud of our strong community identity.</a:t>
            </a:r>
          </a:p>
        </p:txBody>
      </p:sp>
      <p:sp>
        <p:nvSpPr>
          <p:cNvPr id="4" name="TextBox 4"/>
          <p:cNvSpPr txBox="1"/>
          <p:nvPr/>
        </p:nvSpPr>
        <p:spPr>
          <a:xfrm>
            <a:off x="4961031" y="419100"/>
            <a:ext cx="8365938" cy="1333716"/>
          </a:xfrm>
          <a:prstGeom prst="rect">
            <a:avLst/>
          </a:prstGeom>
        </p:spPr>
        <p:txBody>
          <a:bodyPr wrap="square" lIns="0" tIns="0" rIns="0" bIns="0" rtlCol="0" anchor="t">
            <a:spAutoFit/>
          </a:bodyPr>
          <a:lstStyle/>
          <a:p>
            <a:pPr algn="ctr">
              <a:lnSpc>
                <a:spcPts val="6013"/>
              </a:lnSpc>
            </a:pPr>
            <a:r>
              <a:rPr lang="en-US" sz="4295" b="1" dirty="0">
                <a:solidFill>
                  <a:srgbClr val="000000"/>
                </a:solidFill>
                <a:latin typeface="Glacial Indifference Bold"/>
                <a:ea typeface="Glacial Indifference Bold"/>
                <a:cs typeface="Glacial Indifference Bold"/>
                <a:sym typeface="Glacial Indifference Bold"/>
              </a:rPr>
              <a:t>Community Vision </a:t>
            </a:r>
          </a:p>
          <a:p>
            <a:pPr algn="ctr">
              <a:lnSpc>
                <a:spcPts val="4581"/>
              </a:lnSpc>
            </a:pPr>
            <a:r>
              <a:rPr lang="en-US" sz="3272" dirty="0">
                <a:solidFill>
                  <a:srgbClr val="000000"/>
                </a:solidFill>
                <a:latin typeface="Cy Grotesk Wide"/>
                <a:ea typeface="Cy Grotesk Wide"/>
                <a:cs typeface="Cy Grotesk Wide"/>
                <a:sym typeface="Cy Grotesk Wide"/>
              </a:rPr>
              <a:t>From 2008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t="-16666" b="-16666"/>
            </a:stretch>
          </a:blipFill>
        </p:spPr>
        <p:txBody>
          <a:bodyPr/>
          <a:lstStyle/>
          <a:p>
            <a:endParaRPr lang="en-US"/>
          </a:p>
        </p:txBody>
      </p:sp>
      <p:sp>
        <p:nvSpPr>
          <p:cNvPr id="3" name="TextBox 3"/>
          <p:cNvSpPr txBox="1"/>
          <p:nvPr/>
        </p:nvSpPr>
        <p:spPr>
          <a:xfrm>
            <a:off x="1266094" y="2391245"/>
            <a:ext cx="15755812" cy="6356984"/>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foresee the future Town of Otsego as continuing to have a clean environment, beautiful landscape, a rural character. We foresee carefully managed growth and development, maintaining accessto our natural areas. We foresee a place of safety for us and our families.</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expect increased year-round recreational and cultural opportunities, including biking,hiking, and walking trails, and ample access to Otsego and Canadarago Lakes. We see residents and visitors here enjoying even more accessto the arts and cultural events.</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4694331" y="528765"/>
            <a:ext cx="8899338" cy="1333716"/>
          </a:xfrm>
          <a:prstGeom prst="rect">
            <a:avLst/>
          </a:prstGeom>
        </p:spPr>
        <p:txBody>
          <a:bodyPr wrap="square" lIns="0" tIns="0" rIns="0" bIns="0" rtlCol="0" anchor="t">
            <a:spAutoFit/>
          </a:bodyPr>
          <a:lstStyle/>
          <a:p>
            <a:pPr algn="ctr">
              <a:lnSpc>
                <a:spcPts val="6013"/>
              </a:lnSpc>
            </a:pPr>
            <a:r>
              <a:rPr lang="en-US" sz="4295" b="1" dirty="0">
                <a:solidFill>
                  <a:srgbClr val="000000"/>
                </a:solidFill>
                <a:latin typeface="Glacial Indifference Bold"/>
                <a:ea typeface="Glacial Indifference Bold"/>
                <a:cs typeface="Glacial Indifference Bold"/>
                <a:sym typeface="Glacial Indifference Bold"/>
              </a:rPr>
              <a:t>Community Vision </a:t>
            </a:r>
          </a:p>
          <a:p>
            <a:pPr algn="ctr">
              <a:lnSpc>
                <a:spcPts val="4581"/>
              </a:lnSpc>
            </a:pPr>
            <a:r>
              <a:rPr lang="en-US" sz="3272" dirty="0">
                <a:solidFill>
                  <a:srgbClr val="000000"/>
                </a:solidFill>
                <a:latin typeface="Cy Grotesk Wide"/>
                <a:ea typeface="Cy Grotesk Wide"/>
                <a:cs typeface="Cy Grotesk Wide"/>
                <a:sym typeface="Cy Grotesk Wide"/>
              </a:rPr>
              <a:t>From 2008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0000"/>
            </a:blip>
            <a:stretch>
              <a:fillRect t="-16666" b="-16666"/>
            </a:stretch>
          </a:blipFill>
        </p:spPr>
        <p:txBody>
          <a:bodyPr/>
          <a:lstStyle/>
          <a:p>
            <a:endParaRPr lang="en-US"/>
          </a:p>
        </p:txBody>
      </p:sp>
      <p:sp>
        <p:nvSpPr>
          <p:cNvPr id="3" name="TextBox 3"/>
          <p:cNvSpPr txBox="1"/>
          <p:nvPr/>
        </p:nvSpPr>
        <p:spPr>
          <a:xfrm>
            <a:off x="1266094" y="2391245"/>
            <a:ext cx="15755812" cy="444245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want added economic growth, with more diverse year-round businesses that serve both residents and visitors. We want low-impact, family-owned small businesses to flourish, not onlyin Cooperstown, but in Fly Creek, the Town's secondary center for retail and service operations. We want the Town of Otsegoto develop housing and jobs to draw young families here.</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4618131" y="503175"/>
            <a:ext cx="9051738" cy="1333716"/>
          </a:xfrm>
          <a:prstGeom prst="rect">
            <a:avLst/>
          </a:prstGeom>
        </p:spPr>
        <p:txBody>
          <a:bodyPr wrap="square" lIns="0" tIns="0" rIns="0" bIns="0" rtlCol="0" anchor="t">
            <a:spAutoFit/>
          </a:bodyPr>
          <a:lstStyle/>
          <a:p>
            <a:pPr algn="ctr">
              <a:lnSpc>
                <a:spcPts val="6013"/>
              </a:lnSpc>
            </a:pPr>
            <a:r>
              <a:rPr lang="en-US" sz="4295" b="1" dirty="0">
                <a:solidFill>
                  <a:srgbClr val="000000"/>
                </a:solidFill>
                <a:latin typeface="Glacial Indifference Bold"/>
                <a:ea typeface="Glacial Indifference Bold"/>
                <a:cs typeface="Glacial Indifference Bold"/>
                <a:sym typeface="Glacial Indifference Bold"/>
              </a:rPr>
              <a:t>Community Vision </a:t>
            </a:r>
          </a:p>
          <a:p>
            <a:pPr algn="ctr">
              <a:lnSpc>
                <a:spcPts val="4581"/>
              </a:lnSpc>
            </a:pPr>
            <a:r>
              <a:rPr lang="en-US" sz="3272" dirty="0">
                <a:solidFill>
                  <a:srgbClr val="000000"/>
                </a:solidFill>
                <a:latin typeface="Cy Grotesk Wide"/>
                <a:ea typeface="Cy Grotesk Wide"/>
                <a:cs typeface="Cy Grotesk Wide"/>
                <a:sym typeface="Cy Grotesk Wide"/>
              </a:rPr>
              <a:t>From 2008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1000"/>
            </a:blip>
            <a:stretch>
              <a:fillRect t="-16666" b="-16666"/>
            </a:stretch>
          </a:blipFill>
        </p:spPr>
        <p:txBody>
          <a:bodyPr/>
          <a:lstStyle/>
          <a:p>
            <a:endParaRPr lang="en-US"/>
          </a:p>
        </p:txBody>
      </p:sp>
      <p:sp>
        <p:nvSpPr>
          <p:cNvPr id="3" name="TextBox 3"/>
          <p:cNvSpPr txBox="1"/>
          <p:nvPr/>
        </p:nvSpPr>
        <p:spPr>
          <a:xfrm>
            <a:off x="1266094" y="2391245"/>
            <a:ext cx="15755812" cy="6356984"/>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foresee high quality and diverse housing for all income levels and ages, with special attention given to housing our elderly so that they can continue life right here. We want residential development, concentrated in and around the hamlets, to strengthen our neighborhood, economy, and sense of community. We foresee hamlet amenities like sidewalks and street trees adding to its desirability as a place to live. Beyond the hamlets, we foresee a mix of current size and some smaller, affordable homes surrounded by open land and farms. We foresee all homes and neighborhoods safe andwell maintained.</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4770531" y="528765"/>
            <a:ext cx="8746938" cy="1333716"/>
          </a:xfrm>
          <a:prstGeom prst="rect">
            <a:avLst/>
          </a:prstGeom>
        </p:spPr>
        <p:txBody>
          <a:bodyPr wrap="square" lIns="0" tIns="0" rIns="0" bIns="0" rtlCol="0" anchor="t">
            <a:spAutoFit/>
          </a:bodyPr>
          <a:lstStyle/>
          <a:p>
            <a:pPr algn="ctr">
              <a:lnSpc>
                <a:spcPts val="6013"/>
              </a:lnSpc>
            </a:pPr>
            <a:r>
              <a:rPr lang="en-US" sz="4295" b="1" dirty="0">
                <a:solidFill>
                  <a:srgbClr val="000000"/>
                </a:solidFill>
                <a:latin typeface="Glacial Indifference Bold"/>
                <a:ea typeface="Glacial Indifference Bold"/>
                <a:cs typeface="Glacial Indifference Bold"/>
                <a:sym typeface="Glacial Indifference Bold"/>
              </a:rPr>
              <a:t>Community Vision </a:t>
            </a:r>
          </a:p>
          <a:p>
            <a:pPr algn="ctr">
              <a:lnSpc>
                <a:spcPts val="4581"/>
              </a:lnSpc>
            </a:pPr>
            <a:r>
              <a:rPr lang="en-US" sz="3272" dirty="0">
                <a:solidFill>
                  <a:srgbClr val="000000"/>
                </a:solidFill>
                <a:latin typeface="Cy Grotesk Wide"/>
                <a:ea typeface="Cy Grotesk Wide"/>
                <a:cs typeface="Cy Grotesk Wide"/>
                <a:sym typeface="Cy Grotesk Wide"/>
              </a:rPr>
              <a:t>From 2008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3000"/>
            </a:blip>
            <a:stretch>
              <a:fillRect t="-16666" b="-16666"/>
            </a:stretch>
          </a:blipFill>
        </p:spPr>
        <p:txBody>
          <a:bodyPr/>
          <a:lstStyle/>
          <a:p>
            <a:endParaRPr lang="en-US"/>
          </a:p>
        </p:txBody>
      </p:sp>
      <p:sp>
        <p:nvSpPr>
          <p:cNvPr id="3" name="TextBox 3"/>
          <p:cNvSpPr txBox="1"/>
          <p:nvPr/>
        </p:nvSpPr>
        <p:spPr>
          <a:xfrm>
            <a:off x="1266094" y="1916460"/>
            <a:ext cx="15755812" cy="827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want roads well-built, maintained, and reflective of our rural and historic heritage. We want traffic volume and speed controlled to harmonize with the Town as a place of homes.</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 We foresee high-quality schools for our youngsters and a Town government that works to provide both public services and reasonable taxes. We foresee the Town working even</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more cooperatively with the Towns and Villages in the Leatherstocking region, promoting their good and ours.</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a:p>
            <a:pPr algn="ctr">
              <a:lnSpc>
                <a:spcPts val="5040"/>
              </a:lnSpc>
              <a:spcBef>
                <a:spcPct val="0"/>
              </a:spcBef>
            </a:pPr>
            <a:r>
              <a:rPr lang="en-US" sz="3600">
                <a:solidFill>
                  <a:srgbClr val="000000"/>
                </a:solidFill>
                <a:latin typeface="Glacial Indifference"/>
                <a:ea typeface="Glacial Indifference"/>
                <a:cs typeface="Glacial Indifference"/>
                <a:sym typeface="Glacial Indifference"/>
              </a:rPr>
              <a:t>This is our vision, the touchstone for our shared future.</a:t>
            </a:r>
          </a:p>
          <a:p>
            <a:pPr algn="ctr">
              <a:lnSpc>
                <a:spcPts val="5040"/>
              </a:lnSpc>
              <a:spcBef>
                <a:spcPct val="0"/>
              </a:spcBef>
            </a:pPr>
            <a:endParaRPr lang="en-US" sz="3600">
              <a:solidFill>
                <a:srgbClr val="000000"/>
              </a:solidFill>
              <a:latin typeface="Glacial Indifference"/>
              <a:ea typeface="Glacial Indifference"/>
              <a:cs typeface="Glacial Indifference"/>
              <a:sym typeface="Glacial Indifference"/>
            </a:endParaRPr>
          </a:p>
        </p:txBody>
      </p:sp>
      <p:sp>
        <p:nvSpPr>
          <p:cNvPr id="4" name="TextBox 4"/>
          <p:cNvSpPr txBox="1"/>
          <p:nvPr/>
        </p:nvSpPr>
        <p:spPr>
          <a:xfrm>
            <a:off x="4572000" y="483713"/>
            <a:ext cx="8746938" cy="1333716"/>
          </a:xfrm>
          <a:prstGeom prst="rect">
            <a:avLst/>
          </a:prstGeom>
        </p:spPr>
        <p:txBody>
          <a:bodyPr wrap="square" lIns="0" tIns="0" rIns="0" bIns="0" rtlCol="0" anchor="t">
            <a:spAutoFit/>
          </a:bodyPr>
          <a:lstStyle/>
          <a:p>
            <a:pPr algn="ctr">
              <a:lnSpc>
                <a:spcPts val="6013"/>
              </a:lnSpc>
            </a:pPr>
            <a:r>
              <a:rPr lang="en-US" sz="4295" b="1" dirty="0">
                <a:solidFill>
                  <a:srgbClr val="000000"/>
                </a:solidFill>
                <a:latin typeface="Glacial Indifference Bold"/>
                <a:ea typeface="Glacial Indifference Bold"/>
                <a:cs typeface="Glacial Indifference Bold"/>
                <a:sym typeface="Glacial Indifference Bold"/>
              </a:rPr>
              <a:t>Community Vision </a:t>
            </a:r>
          </a:p>
          <a:p>
            <a:pPr algn="ctr">
              <a:lnSpc>
                <a:spcPts val="4581"/>
              </a:lnSpc>
            </a:pPr>
            <a:r>
              <a:rPr lang="en-US" sz="3272" dirty="0">
                <a:solidFill>
                  <a:srgbClr val="000000"/>
                </a:solidFill>
                <a:latin typeface="Cy Grotesk Wide"/>
                <a:ea typeface="Cy Grotesk Wide"/>
                <a:cs typeface="Cy Grotesk Wide"/>
                <a:sym typeface="Cy Grotesk Wide"/>
              </a:rPr>
              <a:t>From 2008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73455" y="3198332"/>
            <a:ext cx="6541100" cy="1563215"/>
          </a:xfrm>
          <a:custGeom>
            <a:avLst/>
            <a:gdLst/>
            <a:ahLst/>
            <a:cxnLst/>
            <a:rect l="l" t="t" r="r" b="b"/>
            <a:pathLst>
              <a:path w="6541100" h="1563215">
                <a:moveTo>
                  <a:pt x="0" y="0"/>
                </a:moveTo>
                <a:lnTo>
                  <a:pt x="6541100" y="0"/>
                </a:lnTo>
                <a:lnTo>
                  <a:pt x="6541100" y="1563214"/>
                </a:lnTo>
                <a:lnTo>
                  <a:pt x="0" y="1563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873455" y="4796606"/>
            <a:ext cx="6541100" cy="1563215"/>
          </a:xfrm>
          <a:custGeom>
            <a:avLst/>
            <a:gdLst/>
            <a:ahLst/>
            <a:cxnLst/>
            <a:rect l="l" t="t" r="r" b="b"/>
            <a:pathLst>
              <a:path w="6541100" h="1563215">
                <a:moveTo>
                  <a:pt x="0" y="0"/>
                </a:moveTo>
                <a:lnTo>
                  <a:pt x="6541100" y="0"/>
                </a:lnTo>
                <a:lnTo>
                  <a:pt x="6541100" y="1563215"/>
                </a:lnTo>
                <a:lnTo>
                  <a:pt x="0" y="15632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873455" y="6394890"/>
            <a:ext cx="6541100" cy="1563215"/>
          </a:xfrm>
          <a:custGeom>
            <a:avLst/>
            <a:gdLst/>
            <a:ahLst/>
            <a:cxnLst/>
            <a:rect l="l" t="t" r="r" b="b"/>
            <a:pathLst>
              <a:path w="6541100" h="1563215">
                <a:moveTo>
                  <a:pt x="0" y="0"/>
                </a:moveTo>
                <a:lnTo>
                  <a:pt x="6541100" y="0"/>
                </a:lnTo>
                <a:lnTo>
                  <a:pt x="6541100" y="1563215"/>
                </a:lnTo>
                <a:lnTo>
                  <a:pt x="0" y="15632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5212311" y="-2046"/>
            <a:ext cx="7862541" cy="3165308"/>
          </a:xfrm>
          <a:custGeom>
            <a:avLst/>
            <a:gdLst/>
            <a:ahLst/>
            <a:cxnLst/>
            <a:rect l="l" t="t" r="r" b="b"/>
            <a:pathLst>
              <a:path w="7862541" h="3165308">
                <a:moveTo>
                  <a:pt x="0" y="0"/>
                </a:moveTo>
                <a:lnTo>
                  <a:pt x="7862541" y="0"/>
                </a:lnTo>
                <a:lnTo>
                  <a:pt x="7862541" y="3165308"/>
                </a:lnTo>
                <a:lnTo>
                  <a:pt x="0" y="3165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5104531" y="7993827"/>
            <a:ext cx="8078929" cy="1525410"/>
          </a:xfrm>
          <a:custGeom>
            <a:avLst/>
            <a:gdLst/>
            <a:ahLst/>
            <a:cxnLst/>
            <a:rect l="l" t="t" r="r" b="b"/>
            <a:pathLst>
              <a:path w="8078929" h="1525410">
                <a:moveTo>
                  <a:pt x="0" y="0"/>
                </a:moveTo>
                <a:lnTo>
                  <a:pt x="8078928" y="0"/>
                </a:lnTo>
                <a:lnTo>
                  <a:pt x="8078928" y="1525410"/>
                </a:lnTo>
                <a:lnTo>
                  <a:pt x="0" y="1525410"/>
                </a:lnTo>
                <a:lnTo>
                  <a:pt x="0" y="0"/>
                </a:lnTo>
                <a:close/>
              </a:path>
            </a:pathLst>
          </a:custGeom>
          <a:blipFill>
            <a:blip r:embed="rId10">
              <a:extLst>
                <a:ext uri="{96DAC541-7B7A-43D3-8B79-37D633B846F1}">
                  <asvg:svgBlip xmlns:asvg="http://schemas.microsoft.com/office/drawing/2016/SVG/main" r:embed="rId11"/>
                </a:ext>
              </a:extLst>
            </a:blip>
            <a:stretch>
              <a:fillRect b="-54589"/>
            </a:stretch>
          </a:blipFill>
        </p:spPr>
        <p:txBody>
          <a:bodyPr/>
          <a:lstStyle/>
          <a:p>
            <a:endParaRPr lang="en-US"/>
          </a:p>
        </p:txBody>
      </p:sp>
      <p:sp>
        <p:nvSpPr>
          <p:cNvPr id="7" name="Freeform 7"/>
          <p:cNvSpPr/>
          <p:nvPr/>
        </p:nvSpPr>
        <p:spPr>
          <a:xfrm rot="4621614" flipV="1">
            <a:off x="3791884" y="2919412"/>
            <a:ext cx="749102" cy="3366751"/>
          </a:xfrm>
          <a:custGeom>
            <a:avLst/>
            <a:gdLst/>
            <a:ahLst/>
            <a:cxnLst/>
            <a:rect l="l" t="t" r="r" b="b"/>
            <a:pathLst>
              <a:path w="749102" h="3366751">
                <a:moveTo>
                  <a:pt x="0" y="3366751"/>
                </a:moveTo>
                <a:lnTo>
                  <a:pt x="749102" y="3366751"/>
                </a:lnTo>
                <a:lnTo>
                  <a:pt x="749102" y="0"/>
                </a:lnTo>
                <a:lnTo>
                  <a:pt x="0" y="0"/>
                </a:lnTo>
                <a:lnTo>
                  <a:pt x="0" y="3366751"/>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a:off x="14139061" y="1028700"/>
            <a:ext cx="3280098" cy="2460073"/>
          </a:xfrm>
          <a:custGeom>
            <a:avLst/>
            <a:gdLst/>
            <a:ahLst/>
            <a:cxnLst/>
            <a:rect l="l" t="t" r="r" b="b"/>
            <a:pathLst>
              <a:path w="3280098" h="2460073">
                <a:moveTo>
                  <a:pt x="0" y="0"/>
                </a:moveTo>
                <a:lnTo>
                  <a:pt x="3280097" y="0"/>
                </a:lnTo>
                <a:lnTo>
                  <a:pt x="3280097" y="2460073"/>
                </a:lnTo>
                <a:lnTo>
                  <a:pt x="0" y="2460073"/>
                </a:lnTo>
                <a:lnTo>
                  <a:pt x="0" y="0"/>
                </a:lnTo>
                <a:close/>
              </a:path>
            </a:pathLst>
          </a:custGeom>
          <a:blipFill>
            <a:blip r:embed="rId14"/>
            <a:stretch>
              <a:fillRect/>
            </a:stretch>
          </a:blipFill>
        </p:spPr>
        <p:txBody>
          <a:bodyPr/>
          <a:lstStyle/>
          <a:p>
            <a:endParaRPr lang="en-US"/>
          </a:p>
        </p:txBody>
      </p:sp>
      <p:sp>
        <p:nvSpPr>
          <p:cNvPr id="9" name="Freeform 9"/>
          <p:cNvSpPr/>
          <p:nvPr/>
        </p:nvSpPr>
        <p:spPr>
          <a:xfrm>
            <a:off x="14080390" y="4021387"/>
            <a:ext cx="3397440" cy="2548080"/>
          </a:xfrm>
          <a:custGeom>
            <a:avLst/>
            <a:gdLst/>
            <a:ahLst/>
            <a:cxnLst/>
            <a:rect l="l" t="t" r="r" b="b"/>
            <a:pathLst>
              <a:path w="3397440" h="2548080">
                <a:moveTo>
                  <a:pt x="0" y="0"/>
                </a:moveTo>
                <a:lnTo>
                  <a:pt x="3397440" y="0"/>
                </a:lnTo>
                <a:lnTo>
                  <a:pt x="3397440" y="2548080"/>
                </a:lnTo>
                <a:lnTo>
                  <a:pt x="0" y="2548080"/>
                </a:lnTo>
                <a:lnTo>
                  <a:pt x="0" y="0"/>
                </a:lnTo>
                <a:close/>
              </a:path>
            </a:pathLst>
          </a:custGeom>
          <a:blipFill>
            <a:blip r:embed="rId15"/>
            <a:stretch>
              <a:fillRect/>
            </a:stretch>
          </a:blipFill>
        </p:spPr>
        <p:txBody>
          <a:bodyPr/>
          <a:lstStyle/>
          <a:p>
            <a:endParaRPr lang="en-US"/>
          </a:p>
        </p:txBody>
      </p:sp>
      <p:sp>
        <p:nvSpPr>
          <p:cNvPr id="10" name="Freeform 10"/>
          <p:cNvSpPr/>
          <p:nvPr/>
        </p:nvSpPr>
        <p:spPr>
          <a:xfrm>
            <a:off x="1648516" y="6052975"/>
            <a:ext cx="2517919" cy="3357225"/>
          </a:xfrm>
          <a:custGeom>
            <a:avLst/>
            <a:gdLst/>
            <a:ahLst/>
            <a:cxnLst/>
            <a:rect l="l" t="t" r="r" b="b"/>
            <a:pathLst>
              <a:path w="2517919" h="3357225">
                <a:moveTo>
                  <a:pt x="0" y="0"/>
                </a:moveTo>
                <a:lnTo>
                  <a:pt x="2517919" y="0"/>
                </a:lnTo>
                <a:lnTo>
                  <a:pt x="2517919" y="3357225"/>
                </a:lnTo>
                <a:lnTo>
                  <a:pt x="0" y="3357225"/>
                </a:lnTo>
                <a:lnTo>
                  <a:pt x="0" y="0"/>
                </a:lnTo>
                <a:close/>
              </a:path>
            </a:pathLst>
          </a:custGeom>
          <a:blipFill>
            <a:blip r:embed="rId16"/>
            <a:stretch>
              <a:fillRect/>
            </a:stretch>
          </a:blipFill>
        </p:spPr>
        <p:txBody>
          <a:bodyPr/>
          <a:lstStyle/>
          <a:p>
            <a:endParaRPr lang="en-US"/>
          </a:p>
        </p:txBody>
      </p:sp>
      <p:sp>
        <p:nvSpPr>
          <p:cNvPr id="11" name="Freeform 11"/>
          <p:cNvSpPr/>
          <p:nvPr/>
        </p:nvSpPr>
        <p:spPr>
          <a:xfrm>
            <a:off x="1519392" y="599574"/>
            <a:ext cx="2626118" cy="3501491"/>
          </a:xfrm>
          <a:custGeom>
            <a:avLst/>
            <a:gdLst/>
            <a:ahLst/>
            <a:cxnLst/>
            <a:rect l="l" t="t" r="r" b="b"/>
            <a:pathLst>
              <a:path w="2626118" h="3501491">
                <a:moveTo>
                  <a:pt x="0" y="0"/>
                </a:moveTo>
                <a:lnTo>
                  <a:pt x="2626119" y="0"/>
                </a:lnTo>
                <a:lnTo>
                  <a:pt x="2626119" y="3501491"/>
                </a:lnTo>
                <a:lnTo>
                  <a:pt x="0" y="3501491"/>
                </a:lnTo>
                <a:lnTo>
                  <a:pt x="0" y="0"/>
                </a:lnTo>
                <a:close/>
              </a:path>
            </a:pathLst>
          </a:custGeom>
          <a:blipFill>
            <a:blip r:embed="rId17"/>
            <a:stretch>
              <a:fillRect/>
            </a:stretch>
          </a:blipFill>
        </p:spPr>
        <p:txBody>
          <a:bodyPr/>
          <a:lstStyle/>
          <a:p>
            <a:endParaRPr lang="en-US"/>
          </a:p>
        </p:txBody>
      </p:sp>
      <p:sp>
        <p:nvSpPr>
          <p:cNvPr id="12" name="Freeform 12"/>
          <p:cNvSpPr/>
          <p:nvPr/>
        </p:nvSpPr>
        <p:spPr>
          <a:xfrm>
            <a:off x="14139061" y="7191558"/>
            <a:ext cx="3397440" cy="2633016"/>
          </a:xfrm>
          <a:custGeom>
            <a:avLst/>
            <a:gdLst/>
            <a:ahLst/>
            <a:cxnLst/>
            <a:rect l="l" t="t" r="r" b="b"/>
            <a:pathLst>
              <a:path w="3397440" h="2633016">
                <a:moveTo>
                  <a:pt x="0" y="0"/>
                </a:moveTo>
                <a:lnTo>
                  <a:pt x="3397440" y="0"/>
                </a:lnTo>
                <a:lnTo>
                  <a:pt x="3397440" y="2633015"/>
                </a:lnTo>
                <a:lnTo>
                  <a:pt x="0" y="2633015"/>
                </a:lnTo>
                <a:lnTo>
                  <a:pt x="0" y="0"/>
                </a:lnTo>
                <a:close/>
              </a:path>
            </a:pathLst>
          </a:custGeom>
          <a:blipFill>
            <a:blip r:embed="rId18"/>
            <a:stretch>
              <a:fillRect/>
            </a:stretch>
          </a:blipFill>
        </p:spPr>
        <p:txBody>
          <a:bodyPr/>
          <a:lstStyle/>
          <a:p>
            <a:endParaRPr lang="en-US"/>
          </a:p>
        </p:txBody>
      </p:sp>
      <p:sp>
        <p:nvSpPr>
          <p:cNvPr id="13" name="TextBox 13"/>
          <p:cNvSpPr txBox="1"/>
          <p:nvPr/>
        </p:nvSpPr>
        <p:spPr>
          <a:xfrm>
            <a:off x="6060257" y="5435877"/>
            <a:ext cx="158328" cy="263471"/>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3</a:t>
            </a:r>
          </a:p>
        </p:txBody>
      </p:sp>
      <p:sp>
        <p:nvSpPr>
          <p:cNvPr id="14" name="TextBox 14"/>
          <p:cNvSpPr txBox="1"/>
          <p:nvPr/>
        </p:nvSpPr>
        <p:spPr>
          <a:xfrm>
            <a:off x="6061261" y="8657988"/>
            <a:ext cx="156536" cy="263471"/>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5</a:t>
            </a:r>
          </a:p>
        </p:txBody>
      </p:sp>
      <p:sp>
        <p:nvSpPr>
          <p:cNvPr id="15" name="TextBox 15"/>
          <p:cNvSpPr txBox="1"/>
          <p:nvPr/>
        </p:nvSpPr>
        <p:spPr>
          <a:xfrm>
            <a:off x="6061261" y="7034162"/>
            <a:ext cx="156331" cy="263471"/>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4</a:t>
            </a:r>
          </a:p>
        </p:txBody>
      </p:sp>
      <p:sp>
        <p:nvSpPr>
          <p:cNvPr id="16" name="TextBox 16"/>
          <p:cNvSpPr txBox="1"/>
          <p:nvPr/>
        </p:nvSpPr>
        <p:spPr>
          <a:xfrm>
            <a:off x="6062839" y="3837593"/>
            <a:ext cx="153341" cy="263471"/>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2</a:t>
            </a:r>
          </a:p>
        </p:txBody>
      </p:sp>
      <p:sp>
        <p:nvSpPr>
          <p:cNvPr id="17" name="TextBox 17"/>
          <p:cNvSpPr txBox="1"/>
          <p:nvPr/>
        </p:nvSpPr>
        <p:spPr>
          <a:xfrm>
            <a:off x="6097061" y="2264208"/>
            <a:ext cx="83260" cy="263471"/>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1</a:t>
            </a:r>
          </a:p>
        </p:txBody>
      </p:sp>
      <p:sp>
        <p:nvSpPr>
          <p:cNvPr id="18" name="TextBox 18"/>
          <p:cNvSpPr txBox="1"/>
          <p:nvPr/>
        </p:nvSpPr>
        <p:spPr>
          <a:xfrm>
            <a:off x="7901309" y="5001057"/>
            <a:ext cx="4216803" cy="1051918"/>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Survey Logistics</a:t>
            </a:r>
          </a:p>
          <a:p>
            <a:pPr algn="l">
              <a:lnSpc>
                <a:spcPts val="1298"/>
              </a:lnSpc>
            </a:pPr>
            <a:r>
              <a:rPr lang="en-US" sz="961">
                <a:solidFill>
                  <a:srgbClr val="111111"/>
                </a:solidFill>
                <a:latin typeface="Cy Grotesk Key"/>
                <a:ea typeface="Cy Grotesk Key"/>
                <a:cs typeface="Cy Grotesk Key"/>
                <a:sym typeface="Cy Grotesk Key"/>
              </a:rPr>
              <a:t>The cost of collecting survey data depends on many factors, including how the survey is designed, distributed, collected, and analyzed. Establishing whether responses will be collected online, by mail, or both, what kinds of questions will be posed, and what information you hope to glean will all save time in the long run.</a:t>
            </a:r>
          </a:p>
        </p:txBody>
      </p:sp>
      <p:sp>
        <p:nvSpPr>
          <p:cNvPr id="19" name="TextBox 19"/>
          <p:cNvSpPr txBox="1"/>
          <p:nvPr/>
        </p:nvSpPr>
        <p:spPr>
          <a:xfrm>
            <a:off x="7901309" y="8198278"/>
            <a:ext cx="4171456" cy="896054"/>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Training and Resources</a:t>
            </a:r>
          </a:p>
          <a:p>
            <a:pPr algn="l">
              <a:lnSpc>
                <a:spcPts val="1298"/>
              </a:lnSpc>
            </a:pPr>
            <a:r>
              <a:rPr lang="en-US" sz="961">
                <a:solidFill>
                  <a:srgbClr val="111111"/>
                </a:solidFill>
                <a:latin typeface="Cy Grotesk Key"/>
                <a:ea typeface="Cy Grotesk Key"/>
                <a:cs typeface="Cy Grotesk Key"/>
                <a:sym typeface="Cy Grotesk Key"/>
              </a:rPr>
              <a:t>Webinars and other training materials are available through NY Department of State at their </a:t>
            </a:r>
            <a:r>
              <a:rPr lang="en-US" sz="961" u="sng">
                <a:solidFill>
                  <a:srgbClr val="111111"/>
                </a:solidFill>
                <a:latin typeface="Cy Grotesk Key"/>
                <a:ea typeface="Cy Grotesk Key"/>
                <a:cs typeface="Cy Grotesk Key"/>
                <a:sym typeface="Cy Grotesk Key"/>
                <a:hlinkClick r:id="rId19" tooltip="https://dos.ny.gov/comprehensive-planning"/>
              </a:rPr>
              <a:t>website</a:t>
            </a:r>
            <a:r>
              <a:rPr lang="en-US" sz="961">
                <a:solidFill>
                  <a:srgbClr val="111111"/>
                </a:solidFill>
                <a:latin typeface="Cy Grotesk Key"/>
                <a:ea typeface="Cy Grotesk Key"/>
                <a:cs typeface="Cy Grotesk Key"/>
                <a:sym typeface="Cy Grotesk Key"/>
              </a:rPr>
              <a:t>, and through other agencies. Please contact us using the information below to learn more about how to support your comprehensive planning work.</a:t>
            </a:r>
          </a:p>
        </p:txBody>
      </p:sp>
      <p:sp>
        <p:nvSpPr>
          <p:cNvPr id="20" name="TextBox 20"/>
          <p:cNvSpPr txBox="1"/>
          <p:nvPr/>
        </p:nvSpPr>
        <p:spPr>
          <a:xfrm>
            <a:off x="7901309" y="6540892"/>
            <a:ext cx="3960787" cy="1051918"/>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Review Other Local Plans</a:t>
            </a:r>
          </a:p>
          <a:p>
            <a:pPr algn="l">
              <a:lnSpc>
                <a:spcPts val="1298"/>
              </a:lnSpc>
            </a:pPr>
            <a:r>
              <a:rPr lang="en-US" sz="961">
                <a:solidFill>
                  <a:srgbClr val="111111"/>
                </a:solidFill>
                <a:latin typeface="Cy Grotesk Key"/>
                <a:ea typeface="Cy Grotesk Key"/>
                <a:cs typeface="Cy Grotesk Key"/>
                <a:sym typeface="Cy Grotesk Key"/>
              </a:rPr>
              <a:t>Plans can range widely in terms of content and complexity. Reviewing plans from nearby communities and keeping a list of topics you hope to cover will provide context as well as ideas for candidate solutions to address issues previously faced by other communities. </a:t>
            </a:r>
          </a:p>
        </p:txBody>
      </p:sp>
      <p:sp>
        <p:nvSpPr>
          <p:cNvPr id="21" name="TextBox 21"/>
          <p:cNvSpPr txBox="1"/>
          <p:nvPr/>
        </p:nvSpPr>
        <p:spPr>
          <a:xfrm>
            <a:off x="7901309" y="3405305"/>
            <a:ext cx="3973617" cy="896054"/>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Organize Subcommittees</a:t>
            </a:r>
          </a:p>
          <a:p>
            <a:pPr algn="l">
              <a:lnSpc>
                <a:spcPts val="1298"/>
              </a:lnSpc>
            </a:pPr>
            <a:r>
              <a:rPr lang="en-US" sz="961">
                <a:solidFill>
                  <a:srgbClr val="111111"/>
                </a:solidFill>
                <a:latin typeface="Cy Grotesk Key"/>
                <a:ea typeface="Cy Grotesk Key"/>
                <a:cs typeface="Cy Grotesk Key"/>
                <a:sym typeface="Cy Grotesk Key"/>
              </a:rPr>
              <a:t>In addition to the steering committee, plans typically rely on several smaller groups focused on specific subject areas (e.g. housing, transportation, infrastructure, etc.) Members should have knowledge relevant to the subcommittee.</a:t>
            </a:r>
          </a:p>
        </p:txBody>
      </p:sp>
      <p:sp>
        <p:nvSpPr>
          <p:cNvPr id="22" name="TextBox 22"/>
          <p:cNvSpPr txBox="1"/>
          <p:nvPr/>
        </p:nvSpPr>
        <p:spPr>
          <a:xfrm>
            <a:off x="7901309" y="1751836"/>
            <a:ext cx="4122369" cy="1051918"/>
          </a:xfrm>
          <a:prstGeom prst="rect">
            <a:avLst/>
          </a:prstGeom>
        </p:spPr>
        <p:txBody>
          <a:bodyPr lIns="0" tIns="0" rIns="0" bIns="0" rtlCol="0" anchor="t">
            <a:spAutoFit/>
          </a:bodyPr>
          <a:lstStyle/>
          <a:p>
            <a:pPr algn="l">
              <a:lnSpc>
                <a:spcPts val="2157"/>
              </a:lnSpc>
            </a:pPr>
            <a:r>
              <a:rPr lang="en-US" sz="1541" b="1">
                <a:solidFill>
                  <a:srgbClr val="111111"/>
                </a:solidFill>
                <a:latin typeface="Cy Grotesk Wide Semi-Bold"/>
                <a:ea typeface="Cy Grotesk Wide Semi-Bold"/>
                <a:cs typeface="Cy Grotesk Wide Semi-Bold"/>
                <a:sym typeface="Cy Grotesk Wide Semi-Bold"/>
              </a:rPr>
              <a:t>Assemble Steering Committee</a:t>
            </a:r>
          </a:p>
          <a:p>
            <a:pPr algn="l">
              <a:lnSpc>
                <a:spcPts val="1298"/>
              </a:lnSpc>
            </a:pPr>
            <a:r>
              <a:rPr lang="en-US" sz="961">
                <a:solidFill>
                  <a:srgbClr val="111111"/>
                </a:solidFill>
                <a:latin typeface="Cy Grotesk Key"/>
                <a:ea typeface="Cy Grotesk Key"/>
                <a:cs typeface="Cy Grotesk Key"/>
                <a:sym typeface="Cy Grotesk Key"/>
              </a:rPr>
              <a:t>Consider who will comprise the core group overseeing the process. Members should be prepared to attend meetings consistently, and the committee should be as representative as possible. It can include town officials, business owners, and other prominent and trusted community members.</a:t>
            </a:r>
          </a:p>
        </p:txBody>
      </p:sp>
      <p:sp>
        <p:nvSpPr>
          <p:cNvPr id="23" name="TextBox 23"/>
          <p:cNvSpPr txBox="1"/>
          <p:nvPr/>
        </p:nvSpPr>
        <p:spPr>
          <a:xfrm>
            <a:off x="5893917" y="227514"/>
            <a:ext cx="6690680" cy="1333716"/>
          </a:xfrm>
          <a:prstGeom prst="rect">
            <a:avLst/>
          </a:prstGeom>
        </p:spPr>
        <p:txBody>
          <a:bodyPr lIns="0" tIns="0" rIns="0" bIns="0" rtlCol="0" anchor="t">
            <a:spAutoFit/>
          </a:bodyPr>
          <a:lstStyle/>
          <a:p>
            <a:pPr algn="l">
              <a:lnSpc>
                <a:spcPts val="6013"/>
              </a:lnSpc>
            </a:pPr>
            <a:r>
              <a:rPr lang="en-US" sz="4295" b="1">
                <a:solidFill>
                  <a:srgbClr val="111111"/>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111111"/>
                </a:solidFill>
                <a:latin typeface="Cy Grotesk Wide"/>
                <a:ea typeface="Cy Grotesk Wide"/>
                <a:cs typeface="Cy Grotesk Wide"/>
                <a:sym typeface="Cy Grotesk Wide"/>
              </a:rPr>
              <a:t>First Steps</a:t>
            </a:r>
          </a:p>
        </p:txBody>
      </p:sp>
      <p:sp>
        <p:nvSpPr>
          <p:cNvPr id="24" name="TextBox 24"/>
          <p:cNvSpPr txBox="1"/>
          <p:nvPr/>
        </p:nvSpPr>
        <p:spPr>
          <a:xfrm>
            <a:off x="1028700" y="4300358"/>
            <a:ext cx="2174409" cy="538184"/>
          </a:xfrm>
          <a:prstGeom prst="rect">
            <a:avLst/>
          </a:prstGeom>
        </p:spPr>
        <p:txBody>
          <a:bodyPr lIns="0" tIns="0" rIns="0" bIns="0" rtlCol="0" anchor="t">
            <a:spAutoFit/>
          </a:bodyPr>
          <a:lstStyle/>
          <a:p>
            <a:pPr algn="ctr">
              <a:lnSpc>
                <a:spcPts val="4423"/>
              </a:lnSpc>
            </a:pPr>
            <a:r>
              <a:rPr lang="en-US" sz="3159" b="1">
                <a:solidFill>
                  <a:srgbClr val="111111"/>
                </a:solidFill>
                <a:latin typeface="Glacial Indifference Bold"/>
                <a:ea typeface="Glacial Indifference Bold"/>
                <a:cs typeface="Glacial Indifference Bold"/>
                <a:sym typeface="Glacial Indifference Bold"/>
              </a:rPr>
              <a:t>We’re Here!</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3267334"/>
            <a:ext cx="8234975" cy="4434613"/>
            <a:chOff x="0" y="0"/>
            <a:chExt cx="2806789" cy="1511483"/>
          </a:xfrm>
        </p:grpSpPr>
        <p:sp>
          <p:nvSpPr>
            <p:cNvPr id="3" name="Freeform 3"/>
            <p:cNvSpPr/>
            <p:nvPr/>
          </p:nvSpPr>
          <p:spPr>
            <a:xfrm>
              <a:off x="0" y="0"/>
              <a:ext cx="2806789" cy="1511483"/>
            </a:xfrm>
            <a:custGeom>
              <a:avLst/>
              <a:gdLst/>
              <a:ahLst/>
              <a:cxnLst/>
              <a:rect l="l" t="t" r="r" b="b"/>
              <a:pathLst>
                <a:path w="2806789" h="1511483">
                  <a:moveTo>
                    <a:pt x="0" y="0"/>
                  </a:moveTo>
                  <a:lnTo>
                    <a:pt x="2806789" y="0"/>
                  </a:lnTo>
                  <a:lnTo>
                    <a:pt x="2806789" y="1511483"/>
                  </a:lnTo>
                  <a:lnTo>
                    <a:pt x="0" y="1511483"/>
                  </a:lnTo>
                  <a:close/>
                </a:path>
              </a:pathLst>
            </a:custGeom>
            <a:solidFill>
              <a:srgbClr val="3E72A6"/>
            </a:solidFill>
          </p:spPr>
          <p:txBody>
            <a:bodyPr/>
            <a:lstStyle/>
            <a:p>
              <a:endParaRPr lang="en-US"/>
            </a:p>
          </p:txBody>
        </p:sp>
        <p:sp>
          <p:nvSpPr>
            <p:cNvPr id="4" name="TextBox 4"/>
            <p:cNvSpPr txBox="1"/>
            <p:nvPr/>
          </p:nvSpPr>
          <p:spPr>
            <a:xfrm>
              <a:off x="0" y="-38100"/>
              <a:ext cx="2806789" cy="1549583"/>
            </a:xfrm>
            <a:prstGeom prst="rect">
              <a:avLst/>
            </a:prstGeom>
          </p:spPr>
          <p:txBody>
            <a:bodyPr lIns="51955" tIns="51955" rIns="51955" bIns="51955" rtlCol="0" anchor="ctr"/>
            <a:lstStyle/>
            <a:p>
              <a:pPr algn="ctr">
                <a:lnSpc>
                  <a:spcPts val="2004"/>
                </a:lnSpc>
              </a:pPr>
              <a:endParaRPr/>
            </a:p>
          </p:txBody>
        </p:sp>
      </p:grpSp>
      <p:sp>
        <p:nvSpPr>
          <p:cNvPr id="5" name="TextBox 5"/>
          <p:cNvSpPr txBox="1"/>
          <p:nvPr/>
        </p:nvSpPr>
        <p:spPr>
          <a:xfrm>
            <a:off x="5933926" y="314217"/>
            <a:ext cx="6420148" cy="1342159"/>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a:t>
            </a:r>
            <a:r>
              <a:rPr lang="en-US" sz="4295">
                <a:solidFill>
                  <a:srgbClr val="000000"/>
                </a:solidFill>
                <a:latin typeface="Glacial Indifference"/>
                <a:ea typeface="Glacial Indifference"/>
                <a:cs typeface="Glacial Indifference"/>
                <a:sym typeface="Glacial Indifference"/>
              </a:rPr>
              <a:t> </a:t>
            </a:r>
          </a:p>
          <a:p>
            <a:pPr algn="ctr">
              <a:lnSpc>
                <a:spcPts val="4581"/>
              </a:lnSpc>
            </a:pPr>
            <a:r>
              <a:rPr lang="en-US" sz="3272">
                <a:solidFill>
                  <a:srgbClr val="000000"/>
                </a:solidFill>
                <a:latin typeface="Cy Grotesk Wide"/>
                <a:ea typeface="Cy Grotesk Wide"/>
                <a:cs typeface="Cy Grotesk Wide"/>
                <a:sym typeface="Cy Grotesk Wide"/>
              </a:rPr>
              <a:t>Committee Formation</a:t>
            </a:r>
          </a:p>
        </p:txBody>
      </p:sp>
      <p:sp>
        <p:nvSpPr>
          <p:cNvPr id="6" name="TextBox 6"/>
          <p:cNvSpPr txBox="1"/>
          <p:nvPr/>
        </p:nvSpPr>
        <p:spPr>
          <a:xfrm>
            <a:off x="9209107" y="3347539"/>
            <a:ext cx="8104761" cy="4199836"/>
          </a:xfrm>
          <a:prstGeom prst="rect">
            <a:avLst/>
          </a:prstGeom>
        </p:spPr>
        <p:txBody>
          <a:bodyPr lIns="0" tIns="0" rIns="0" bIns="0" rtlCol="0" anchor="t">
            <a:spAutoFit/>
          </a:bodyPr>
          <a:lstStyle/>
          <a:p>
            <a:pPr algn="ctr">
              <a:lnSpc>
                <a:spcPts val="2801"/>
              </a:lnSpc>
              <a:spcBef>
                <a:spcPct val="0"/>
              </a:spcBef>
            </a:pPr>
            <a:r>
              <a:rPr lang="en-US" sz="2001">
                <a:solidFill>
                  <a:srgbClr val="FFFFFF"/>
                </a:solidFill>
                <a:latin typeface="Cy Grotesk Wide"/>
                <a:ea typeface="Cy Grotesk Wide"/>
                <a:cs typeface="Cy Grotesk Wide"/>
                <a:sym typeface="Cy Grotesk Wide"/>
              </a:rPr>
              <a:t> The </a:t>
            </a:r>
            <a:r>
              <a:rPr lang="en-US" sz="2001" b="1">
                <a:solidFill>
                  <a:srgbClr val="FFFFFF"/>
                </a:solidFill>
                <a:latin typeface="Cy Grotesk Wide Bold"/>
                <a:ea typeface="Cy Grotesk Wide Bold"/>
                <a:cs typeface="Cy Grotesk Wide Bold"/>
                <a:sym typeface="Cy Grotesk Wide Bold"/>
              </a:rPr>
              <a:t>members of the Comprehensive Planning Committee (CPC)</a:t>
            </a:r>
            <a:r>
              <a:rPr lang="en-US" sz="2001">
                <a:solidFill>
                  <a:srgbClr val="FFFFFF"/>
                </a:solidFill>
                <a:latin typeface="Cy Grotesk Wide"/>
                <a:ea typeface="Cy Grotesk Wide"/>
                <a:cs typeface="Cy Grotesk Wide"/>
                <a:sym typeface="Cy Grotesk Wide"/>
              </a:rPr>
              <a:t> conduct/oversee the planning process and the development of the Comprehensive Plan, participate in meetings, generate ideas and build consensus, provide relevant information reflective of the community’s current condition and needs (including a list of completed and ongoing local planning efforts and initiatives), review drafted materials drafted and provide constructive feedback, support each of the proposed public participation and outreach efforts, and set the stage for cooperation and the plan’s implementation. </a:t>
            </a:r>
          </a:p>
        </p:txBody>
      </p:sp>
      <p:sp>
        <p:nvSpPr>
          <p:cNvPr id="7" name="TextBox 7"/>
          <p:cNvSpPr txBox="1"/>
          <p:nvPr/>
        </p:nvSpPr>
        <p:spPr>
          <a:xfrm>
            <a:off x="477924" y="2691156"/>
            <a:ext cx="6969561" cy="2086924"/>
          </a:xfrm>
          <a:prstGeom prst="rect">
            <a:avLst/>
          </a:prstGeom>
        </p:spPr>
        <p:txBody>
          <a:bodyPr lIns="0" tIns="0" rIns="0" bIns="0" rtlCol="0" anchor="t">
            <a:spAutoFit/>
          </a:bodyPr>
          <a:lstStyle/>
          <a:p>
            <a:pPr algn="ctr">
              <a:lnSpc>
                <a:spcPts val="2792"/>
              </a:lnSpc>
              <a:spcBef>
                <a:spcPct val="0"/>
              </a:spcBef>
            </a:pPr>
            <a:r>
              <a:rPr lang="en-US" sz="1994">
                <a:solidFill>
                  <a:srgbClr val="000000"/>
                </a:solidFill>
                <a:latin typeface="Glacial Indifference"/>
                <a:ea typeface="Glacial Indifference"/>
                <a:cs typeface="Glacial Indifference"/>
                <a:sym typeface="Glacial Indifference"/>
              </a:rPr>
              <a:t> The Comprehensive Planning Committee should have at least one member from the planning board and shall include representatives from a large range of ethnic, social, and cultural backgrounds and a diverse range of stakeholders, such as residents, civic leaders, business owners, elected officials, environmental experts, and/or municipal board members.</a:t>
            </a:r>
          </a:p>
        </p:txBody>
      </p:sp>
      <p:sp>
        <p:nvSpPr>
          <p:cNvPr id="8" name="TextBox 8"/>
          <p:cNvSpPr txBox="1"/>
          <p:nvPr/>
        </p:nvSpPr>
        <p:spPr>
          <a:xfrm>
            <a:off x="348437" y="1713891"/>
            <a:ext cx="7729053" cy="905510"/>
          </a:xfrm>
          <a:prstGeom prst="rect">
            <a:avLst/>
          </a:prstGeom>
        </p:spPr>
        <p:txBody>
          <a:bodyPr lIns="0" tIns="0" rIns="0" bIns="0" rtlCol="0" anchor="t">
            <a:spAutoFit/>
          </a:bodyPr>
          <a:lstStyle/>
          <a:p>
            <a:pPr algn="ctr">
              <a:lnSpc>
                <a:spcPts val="3639"/>
              </a:lnSpc>
            </a:pPr>
            <a:r>
              <a:rPr lang="en-US" sz="2599" b="1">
                <a:solidFill>
                  <a:srgbClr val="000000"/>
                </a:solidFill>
                <a:latin typeface="Glacial Indifference Bold"/>
                <a:ea typeface="Glacial Indifference Bold"/>
                <a:cs typeface="Glacial Indifference Bold"/>
                <a:sym typeface="Glacial Indifference Bold"/>
              </a:rPr>
              <a:t>Who should be on the Comprehensive Planning Committee and and Subcommittees? </a:t>
            </a:r>
          </a:p>
        </p:txBody>
      </p:sp>
      <p:sp>
        <p:nvSpPr>
          <p:cNvPr id="9" name="TextBox 9"/>
          <p:cNvSpPr txBox="1"/>
          <p:nvPr/>
        </p:nvSpPr>
        <p:spPr>
          <a:xfrm>
            <a:off x="2290314" y="5023938"/>
            <a:ext cx="4579520" cy="4322884"/>
          </a:xfrm>
          <a:prstGeom prst="rect">
            <a:avLst/>
          </a:prstGeom>
        </p:spPr>
        <p:txBody>
          <a:bodyPr lIns="0" tIns="0" rIns="0" bIns="0" rtlCol="0" anchor="t">
            <a:spAutoFit/>
          </a:bodyPr>
          <a:lstStyle/>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Planning board members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Community representatives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Community stakeholders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Residents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Community groups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Business owners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Elected officials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Environmental experts </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Historic preservation groups</a:t>
            </a:r>
          </a:p>
          <a:p>
            <a:pPr marL="536386" lvl="1" indent="-268193" algn="l">
              <a:lnSpc>
                <a:spcPts val="3478"/>
              </a:lnSpc>
              <a:buFont typeface="Arial"/>
              <a:buChar char="•"/>
            </a:pPr>
            <a:r>
              <a:rPr lang="en-US" sz="2484">
                <a:solidFill>
                  <a:srgbClr val="000000"/>
                </a:solidFill>
                <a:latin typeface="Glacial Indifference"/>
                <a:ea typeface="Glacial Indifference"/>
                <a:cs typeface="Glacial Indifference"/>
                <a:sym typeface="Glacial Indifference"/>
              </a:rPr>
              <a:t>Fire and rescue personnel  </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8258" y="2744408"/>
            <a:ext cx="10071483" cy="5887721"/>
          </a:xfrm>
          <a:prstGeom prst="rect">
            <a:avLst/>
          </a:prstGeom>
        </p:spPr>
        <p:txBody>
          <a:bodyPr lIns="0" tIns="0" rIns="0" bIns="0" rtlCol="0" anchor="t">
            <a:spAutoFit/>
          </a:bodyPr>
          <a:lstStyle/>
          <a:p>
            <a:pPr algn="ctr">
              <a:lnSpc>
                <a:spcPts val="5179"/>
              </a:lnSpc>
            </a:pPr>
            <a:r>
              <a:rPr lang="en-US" sz="3699" b="1">
                <a:solidFill>
                  <a:srgbClr val="000000"/>
                </a:solidFill>
                <a:latin typeface="Glacial Indifference Bold"/>
                <a:ea typeface="Glacial Indifference Bold"/>
                <a:cs typeface="Glacial Indifference Bold"/>
                <a:sym typeface="Glacial Indifference Bold"/>
              </a:rPr>
              <a:t>Proposed Subcommittees</a:t>
            </a:r>
          </a:p>
          <a:p>
            <a:pPr algn="ctr">
              <a:lnSpc>
                <a:spcPts val="5179"/>
              </a:lnSpc>
            </a:pPr>
            <a:endParaRPr lang="en-US" sz="3699" b="1">
              <a:solidFill>
                <a:srgbClr val="000000"/>
              </a:solidFill>
              <a:latin typeface="Glacial Indifference Bold"/>
              <a:ea typeface="Glacial Indifference Bold"/>
              <a:cs typeface="Glacial Indifference Bold"/>
              <a:sym typeface="Glacial Indifference Bold"/>
            </a:endParaRPr>
          </a:p>
          <a:p>
            <a:pPr algn="ctr">
              <a:lnSpc>
                <a:spcPts val="5179"/>
              </a:lnSpc>
            </a:pPr>
            <a:r>
              <a:rPr lang="en-US" sz="3699">
                <a:solidFill>
                  <a:srgbClr val="000000"/>
                </a:solidFill>
                <a:latin typeface="Glacial Indifference"/>
                <a:ea typeface="Glacial Indifference"/>
                <a:cs typeface="Glacial Indifference"/>
                <a:sym typeface="Glacial Indifference"/>
              </a:rPr>
              <a:t>Housing, Tourism/Business &amp; Economic Development</a:t>
            </a:r>
          </a:p>
          <a:p>
            <a:pPr algn="ctr">
              <a:lnSpc>
                <a:spcPts val="5179"/>
              </a:lnSpc>
            </a:pPr>
            <a:endParaRPr lang="en-US" sz="3699">
              <a:solidFill>
                <a:srgbClr val="000000"/>
              </a:solidFill>
              <a:latin typeface="Glacial Indifference"/>
              <a:ea typeface="Glacial Indifference"/>
              <a:cs typeface="Glacial Indifference"/>
              <a:sym typeface="Glacial Indifference"/>
            </a:endParaRPr>
          </a:p>
          <a:p>
            <a:pPr algn="ctr">
              <a:lnSpc>
                <a:spcPts val="5179"/>
              </a:lnSpc>
            </a:pPr>
            <a:r>
              <a:rPr lang="en-US" sz="3699">
                <a:solidFill>
                  <a:srgbClr val="000000"/>
                </a:solidFill>
                <a:latin typeface="Glacial Indifference"/>
                <a:ea typeface="Glacial Indifference"/>
                <a:cs typeface="Glacial Indifference"/>
                <a:sym typeface="Glacial Indifference"/>
              </a:rPr>
              <a:t>Natural Resources, Agriculture, Historic Preservation, and Parks &amp; Recreation</a:t>
            </a:r>
          </a:p>
          <a:p>
            <a:pPr algn="ctr">
              <a:lnSpc>
                <a:spcPts val="5179"/>
              </a:lnSpc>
            </a:pPr>
            <a:endParaRPr lang="en-US" sz="3699">
              <a:solidFill>
                <a:srgbClr val="000000"/>
              </a:solidFill>
              <a:latin typeface="Glacial Indifference"/>
              <a:ea typeface="Glacial Indifference"/>
              <a:cs typeface="Glacial Indifference"/>
              <a:sym typeface="Glacial Indifference"/>
            </a:endParaRPr>
          </a:p>
          <a:p>
            <a:pPr algn="ctr">
              <a:lnSpc>
                <a:spcPts val="5179"/>
              </a:lnSpc>
            </a:pPr>
            <a:r>
              <a:rPr lang="en-US" sz="3699">
                <a:solidFill>
                  <a:srgbClr val="000000"/>
                </a:solidFill>
                <a:latin typeface="Glacial Indifference"/>
                <a:ea typeface="Glacial Indifference"/>
                <a:cs typeface="Glacial Indifference"/>
                <a:sym typeface="Glacial Indifference"/>
              </a:rPr>
              <a:t>Infrastructure &amp; Safety </a:t>
            </a:r>
          </a:p>
        </p:txBody>
      </p:sp>
      <p:sp>
        <p:nvSpPr>
          <p:cNvPr id="3" name="Freeform 3"/>
          <p:cNvSpPr/>
          <p:nvPr/>
        </p:nvSpPr>
        <p:spPr>
          <a:xfrm rot="-1272349" flipV="1">
            <a:off x="3485073" y="4482178"/>
            <a:ext cx="1524249" cy="699249"/>
          </a:xfrm>
          <a:custGeom>
            <a:avLst/>
            <a:gdLst/>
            <a:ahLst/>
            <a:cxnLst/>
            <a:rect l="l" t="t" r="r" b="b"/>
            <a:pathLst>
              <a:path w="1524249" h="699249">
                <a:moveTo>
                  <a:pt x="0" y="699249"/>
                </a:moveTo>
                <a:lnTo>
                  <a:pt x="1524249" y="699249"/>
                </a:lnTo>
                <a:lnTo>
                  <a:pt x="1524249" y="0"/>
                </a:lnTo>
                <a:lnTo>
                  <a:pt x="0" y="0"/>
                </a:lnTo>
                <a:lnTo>
                  <a:pt x="0" y="69924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843" flipV="1">
            <a:off x="4561157" y="8416939"/>
            <a:ext cx="1732273" cy="794680"/>
          </a:xfrm>
          <a:custGeom>
            <a:avLst/>
            <a:gdLst/>
            <a:ahLst/>
            <a:cxnLst/>
            <a:rect l="l" t="t" r="r" b="b"/>
            <a:pathLst>
              <a:path w="1732273" h="794680">
                <a:moveTo>
                  <a:pt x="0" y="794681"/>
                </a:moveTo>
                <a:lnTo>
                  <a:pt x="1732274" y="794681"/>
                </a:lnTo>
                <a:lnTo>
                  <a:pt x="1732274" y="0"/>
                </a:lnTo>
                <a:lnTo>
                  <a:pt x="0" y="0"/>
                </a:lnTo>
                <a:lnTo>
                  <a:pt x="0" y="79468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350355" flipH="1" flipV="1">
            <a:off x="13313605" y="6354225"/>
            <a:ext cx="1732273" cy="794680"/>
          </a:xfrm>
          <a:custGeom>
            <a:avLst/>
            <a:gdLst/>
            <a:ahLst/>
            <a:cxnLst/>
            <a:rect l="l" t="t" r="r" b="b"/>
            <a:pathLst>
              <a:path w="1732273" h="794680">
                <a:moveTo>
                  <a:pt x="1732273" y="794680"/>
                </a:moveTo>
                <a:lnTo>
                  <a:pt x="0" y="794680"/>
                </a:lnTo>
                <a:lnTo>
                  <a:pt x="0" y="0"/>
                </a:lnTo>
                <a:lnTo>
                  <a:pt x="1732273" y="0"/>
                </a:lnTo>
                <a:lnTo>
                  <a:pt x="1732273" y="79468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489260" y="3778312"/>
            <a:ext cx="1380963" cy="1384424"/>
          </a:xfrm>
          <a:custGeom>
            <a:avLst/>
            <a:gdLst/>
            <a:ahLst/>
            <a:cxnLst/>
            <a:rect l="l" t="t" r="r" b="b"/>
            <a:pathLst>
              <a:path w="1380963" h="1384424">
                <a:moveTo>
                  <a:pt x="0" y="0"/>
                </a:moveTo>
                <a:lnTo>
                  <a:pt x="1380963" y="0"/>
                </a:lnTo>
                <a:lnTo>
                  <a:pt x="1380963" y="1384425"/>
                </a:lnTo>
                <a:lnTo>
                  <a:pt x="0" y="13844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3627368" y="6091665"/>
            <a:ext cx="1239658" cy="1239658"/>
          </a:xfrm>
          <a:custGeom>
            <a:avLst/>
            <a:gdLst/>
            <a:ahLst/>
            <a:cxnLst/>
            <a:rect l="l" t="t" r="r" b="b"/>
            <a:pathLst>
              <a:path w="1239658" h="1239658">
                <a:moveTo>
                  <a:pt x="0" y="0"/>
                </a:moveTo>
                <a:lnTo>
                  <a:pt x="1239659" y="0"/>
                </a:lnTo>
                <a:lnTo>
                  <a:pt x="1239659" y="1239658"/>
                </a:lnTo>
                <a:lnTo>
                  <a:pt x="0" y="12396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1758970" y="7989560"/>
            <a:ext cx="2091385" cy="2057400"/>
          </a:xfrm>
          <a:custGeom>
            <a:avLst/>
            <a:gdLst/>
            <a:ahLst/>
            <a:cxnLst/>
            <a:rect l="l" t="t" r="r" b="b"/>
            <a:pathLst>
              <a:path w="2091385" h="2057400">
                <a:moveTo>
                  <a:pt x="0" y="0"/>
                </a:moveTo>
                <a:lnTo>
                  <a:pt x="2091385" y="0"/>
                </a:lnTo>
                <a:lnTo>
                  <a:pt x="2091385"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5933926" y="314217"/>
            <a:ext cx="6420148" cy="1342159"/>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a:t>
            </a:r>
            <a:r>
              <a:rPr lang="en-US" sz="4295">
                <a:solidFill>
                  <a:srgbClr val="000000"/>
                </a:solidFill>
                <a:latin typeface="Glacial Indifference"/>
                <a:ea typeface="Glacial Indifference"/>
                <a:cs typeface="Glacial Indifference"/>
                <a:sym typeface="Glacial Indifference"/>
              </a:rPr>
              <a:t> </a:t>
            </a:r>
          </a:p>
          <a:p>
            <a:pPr algn="ctr">
              <a:lnSpc>
                <a:spcPts val="4581"/>
              </a:lnSpc>
            </a:pPr>
            <a:r>
              <a:rPr lang="en-US" sz="3272">
                <a:solidFill>
                  <a:srgbClr val="000000"/>
                </a:solidFill>
                <a:latin typeface="Cy Grotesk Wide"/>
                <a:ea typeface="Cy Grotesk Wide"/>
                <a:cs typeface="Cy Grotesk Wide"/>
                <a:sym typeface="Cy Grotesk Wide"/>
              </a:rPr>
              <a:t>Subcommittee Formation</a:t>
            </a:r>
          </a:p>
        </p:txBody>
      </p:sp>
      <p:sp>
        <p:nvSpPr>
          <p:cNvPr id="10" name="TextBox 10"/>
          <p:cNvSpPr txBox="1"/>
          <p:nvPr/>
        </p:nvSpPr>
        <p:spPr>
          <a:xfrm>
            <a:off x="889761" y="4163502"/>
            <a:ext cx="3218497" cy="547371"/>
          </a:xfrm>
          <a:prstGeom prst="rect">
            <a:avLst/>
          </a:prstGeom>
        </p:spPr>
        <p:txBody>
          <a:bodyPr lIns="0" tIns="0" rIns="0" bIns="0" rtlCol="0" anchor="t">
            <a:spAutoFit/>
          </a:bodyPr>
          <a:lstStyle/>
          <a:p>
            <a:pPr algn="ctr">
              <a:lnSpc>
                <a:spcPts val="4479"/>
              </a:lnSpc>
            </a:pPr>
            <a:r>
              <a:rPr lang="en-US" sz="3199">
                <a:solidFill>
                  <a:srgbClr val="000000"/>
                </a:solidFill>
                <a:latin typeface="Lazydog"/>
                <a:ea typeface="Lazydog"/>
                <a:cs typeface="Lazydog"/>
                <a:sym typeface="Lazydog"/>
              </a:rPr>
              <a:t>Encourage</a:t>
            </a:r>
          </a:p>
        </p:txBody>
      </p:sp>
      <p:sp>
        <p:nvSpPr>
          <p:cNvPr id="11" name="TextBox 11"/>
          <p:cNvSpPr txBox="1"/>
          <p:nvPr/>
        </p:nvSpPr>
        <p:spPr>
          <a:xfrm>
            <a:off x="14040803" y="5720797"/>
            <a:ext cx="3218497" cy="547371"/>
          </a:xfrm>
          <a:prstGeom prst="rect">
            <a:avLst/>
          </a:prstGeom>
        </p:spPr>
        <p:txBody>
          <a:bodyPr lIns="0" tIns="0" rIns="0" bIns="0" rtlCol="0" anchor="t">
            <a:spAutoFit/>
          </a:bodyPr>
          <a:lstStyle/>
          <a:p>
            <a:pPr algn="ctr">
              <a:lnSpc>
                <a:spcPts val="4479"/>
              </a:lnSpc>
            </a:pPr>
            <a:r>
              <a:rPr lang="en-US" sz="3199">
                <a:solidFill>
                  <a:srgbClr val="000000"/>
                </a:solidFill>
                <a:latin typeface="Lazydog"/>
                <a:ea typeface="Lazydog"/>
                <a:cs typeface="Lazydog"/>
                <a:sym typeface="Lazydog"/>
              </a:rPr>
              <a:t>Protect</a:t>
            </a:r>
          </a:p>
        </p:txBody>
      </p:sp>
      <p:sp>
        <p:nvSpPr>
          <p:cNvPr id="12" name="TextBox 12"/>
          <p:cNvSpPr txBox="1"/>
          <p:nvPr/>
        </p:nvSpPr>
        <p:spPr>
          <a:xfrm>
            <a:off x="1865685" y="7922885"/>
            <a:ext cx="3218497" cy="547371"/>
          </a:xfrm>
          <a:prstGeom prst="rect">
            <a:avLst/>
          </a:prstGeom>
        </p:spPr>
        <p:txBody>
          <a:bodyPr lIns="0" tIns="0" rIns="0" bIns="0" rtlCol="0" anchor="t">
            <a:spAutoFit/>
          </a:bodyPr>
          <a:lstStyle/>
          <a:p>
            <a:pPr algn="ctr">
              <a:lnSpc>
                <a:spcPts val="4479"/>
              </a:lnSpc>
            </a:pPr>
            <a:r>
              <a:rPr lang="en-US" sz="3199">
                <a:solidFill>
                  <a:srgbClr val="000000"/>
                </a:solidFill>
                <a:latin typeface="Lazydog"/>
                <a:ea typeface="Lazydog"/>
                <a:cs typeface="Lazydog"/>
                <a:sym typeface="Lazydog"/>
              </a:rPr>
              <a:t>Maintain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44" y="4284097"/>
            <a:ext cx="7387642" cy="3208725"/>
            <a:chOff x="0" y="0"/>
            <a:chExt cx="2517986" cy="1093654"/>
          </a:xfrm>
        </p:grpSpPr>
        <p:sp>
          <p:nvSpPr>
            <p:cNvPr id="3" name="Freeform 3"/>
            <p:cNvSpPr/>
            <p:nvPr/>
          </p:nvSpPr>
          <p:spPr>
            <a:xfrm>
              <a:off x="0" y="0"/>
              <a:ext cx="2517986" cy="1093654"/>
            </a:xfrm>
            <a:custGeom>
              <a:avLst/>
              <a:gdLst/>
              <a:ahLst/>
              <a:cxnLst/>
              <a:rect l="l" t="t" r="r" b="b"/>
              <a:pathLst>
                <a:path w="2517986" h="1093654">
                  <a:moveTo>
                    <a:pt x="40727" y="0"/>
                  </a:moveTo>
                  <a:lnTo>
                    <a:pt x="2477258" y="0"/>
                  </a:lnTo>
                  <a:cubicBezTo>
                    <a:pt x="2499751" y="0"/>
                    <a:pt x="2517986" y="18234"/>
                    <a:pt x="2517986" y="40727"/>
                  </a:cubicBezTo>
                  <a:lnTo>
                    <a:pt x="2517986" y="1052927"/>
                  </a:lnTo>
                  <a:cubicBezTo>
                    <a:pt x="2517986" y="1063728"/>
                    <a:pt x="2513695" y="1074088"/>
                    <a:pt x="2506057" y="1081725"/>
                  </a:cubicBezTo>
                  <a:cubicBezTo>
                    <a:pt x="2498419" y="1089363"/>
                    <a:pt x="2488060" y="1093654"/>
                    <a:pt x="2477258" y="1093654"/>
                  </a:cubicBezTo>
                  <a:lnTo>
                    <a:pt x="40727" y="1093654"/>
                  </a:lnTo>
                  <a:cubicBezTo>
                    <a:pt x="29926" y="1093654"/>
                    <a:pt x="19567" y="1089363"/>
                    <a:pt x="11929" y="1081725"/>
                  </a:cubicBezTo>
                  <a:cubicBezTo>
                    <a:pt x="4291" y="1074088"/>
                    <a:pt x="0" y="1063728"/>
                    <a:pt x="0" y="1052927"/>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4" name="TextBox 4"/>
            <p:cNvSpPr txBox="1"/>
            <p:nvPr/>
          </p:nvSpPr>
          <p:spPr>
            <a:xfrm>
              <a:off x="0" y="-38100"/>
              <a:ext cx="2517986" cy="1131754"/>
            </a:xfrm>
            <a:prstGeom prst="rect">
              <a:avLst/>
            </a:prstGeom>
          </p:spPr>
          <p:txBody>
            <a:bodyPr lIns="51955" tIns="51955" rIns="51955" bIns="51955" rtlCol="0" anchor="ctr"/>
            <a:lstStyle/>
            <a:p>
              <a:pPr algn="ctr">
                <a:lnSpc>
                  <a:spcPts val="2004"/>
                </a:lnSpc>
              </a:pPr>
              <a:endParaRPr/>
            </a:p>
          </p:txBody>
        </p:sp>
      </p:grpSp>
      <p:grpSp>
        <p:nvGrpSpPr>
          <p:cNvPr id="5" name="Group 5"/>
          <p:cNvGrpSpPr/>
          <p:nvPr/>
        </p:nvGrpSpPr>
        <p:grpSpPr>
          <a:xfrm>
            <a:off x="604244" y="2350454"/>
            <a:ext cx="7387642" cy="1758296"/>
            <a:chOff x="0" y="0"/>
            <a:chExt cx="2517986" cy="599293"/>
          </a:xfrm>
        </p:grpSpPr>
        <p:sp>
          <p:nvSpPr>
            <p:cNvPr id="6" name="Freeform 6"/>
            <p:cNvSpPr/>
            <p:nvPr/>
          </p:nvSpPr>
          <p:spPr>
            <a:xfrm>
              <a:off x="0" y="0"/>
              <a:ext cx="2517986" cy="599293"/>
            </a:xfrm>
            <a:custGeom>
              <a:avLst/>
              <a:gdLst/>
              <a:ahLst/>
              <a:cxnLst/>
              <a:rect l="l" t="t" r="r" b="b"/>
              <a:pathLst>
                <a:path w="2517986" h="599293">
                  <a:moveTo>
                    <a:pt x="40727" y="0"/>
                  </a:moveTo>
                  <a:lnTo>
                    <a:pt x="2477258" y="0"/>
                  </a:lnTo>
                  <a:cubicBezTo>
                    <a:pt x="2499751" y="0"/>
                    <a:pt x="2517986" y="18234"/>
                    <a:pt x="2517986" y="40727"/>
                  </a:cubicBezTo>
                  <a:lnTo>
                    <a:pt x="2517986" y="558566"/>
                  </a:lnTo>
                  <a:cubicBezTo>
                    <a:pt x="2517986" y="569368"/>
                    <a:pt x="2513695" y="579727"/>
                    <a:pt x="2506057" y="587365"/>
                  </a:cubicBezTo>
                  <a:cubicBezTo>
                    <a:pt x="2498419" y="595002"/>
                    <a:pt x="2488060" y="599293"/>
                    <a:pt x="2477258" y="599293"/>
                  </a:cubicBezTo>
                  <a:lnTo>
                    <a:pt x="40727" y="599293"/>
                  </a:lnTo>
                  <a:cubicBezTo>
                    <a:pt x="29926" y="599293"/>
                    <a:pt x="19567" y="595002"/>
                    <a:pt x="11929" y="587365"/>
                  </a:cubicBezTo>
                  <a:cubicBezTo>
                    <a:pt x="4291" y="579727"/>
                    <a:pt x="0" y="569368"/>
                    <a:pt x="0" y="558566"/>
                  </a:cubicBezTo>
                  <a:lnTo>
                    <a:pt x="0" y="40727"/>
                  </a:lnTo>
                  <a:cubicBezTo>
                    <a:pt x="0" y="29926"/>
                    <a:pt x="4291" y="19567"/>
                    <a:pt x="11929" y="11929"/>
                  </a:cubicBezTo>
                  <a:cubicBezTo>
                    <a:pt x="19567" y="4291"/>
                    <a:pt x="29926" y="0"/>
                    <a:pt x="40727" y="0"/>
                  </a:cubicBezTo>
                  <a:close/>
                </a:path>
              </a:pathLst>
            </a:custGeom>
            <a:solidFill>
              <a:srgbClr val="FFFFFF"/>
            </a:solidFill>
            <a:ln w="38100" cap="rnd">
              <a:solidFill>
                <a:srgbClr val="000000"/>
              </a:solidFill>
              <a:prstDash val="solid"/>
              <a:round/>
            </a:ln>
          </p:spPr>
          <p:txBody>
            <a:bodyPr/>
            <a:lstStyle/>
            <a:p>
              <a:endParaRPr lang="en-US"/>
            </a:p>
          </p:txBody>
        </p:sp>
        <p:sp>
          <p:nvSpPr>
            <p:cNvPr id="7" name="TextBox 7"/>
            <p:cNvSpPr txBox="1"/>
            <p:nvPr/>
          </p:nvSpPr>
          <p:spPr>
            <a:xfrm>
              <a:off x="0" y="-38100"/>
              <a:ext cx="2517986" cy="637393"/>
            </a:xfrm>
            <a:prstGeom prst="rect">
              <a:avLst/>
            </a:prstGeom>
          </p:spPr>
          <p:txBody>
            <a:bodyPr lIns="51955" tIns="51955" rIns="51955" bIns="51955" rtlCol="0" anchor="ctr"/>
            <a:lstStyle/>
            <a:p>
              <a:pPr algn="just">
                <a:lnSpc>
                  <a:spcPts val="2004"/>
                </a:lnSpc>
              </a:pPr>
              <a:endParaRPr/>
            </a:p>
          </p:txBody>
        </p:sp>
      </p:grpSp>
      <p:grpSp>
        <p:nvGrpSpPr>
          <p:cNvPr id="8" name="Group 8"/>
          <p:cNvGrpSpPr/>
          <p:nvPr/>
        </p:nvGrpSpPr>
        <p:grpSpPr>
          <a:xfrm>
            <a:off x="604244" y="7668169"/>
            <a:ext cx="7387642" cy="1590131"/>
            <a:chOff x="0" y="0"/>
            <a:chExt cx="2517986" cy="541976"/>
          </a:xfrm>
        </p:grpSpPr>
        <p:sp>
          <p:nvSpPr>
            <p:cNvPr id="9" name="Freeform 9"/>
            <p:cNvSpPr/>
            <p:nvPr/>
          </p:nvSpPr>
          <p:spPr>
            <a:xfrm>
              <a:off x="0" y="0"/>
              <a:ext cx="2517986" cy="541976"/>
            </a:xfrm>
            <a:custGeom>
              <a:avLst/>
              <a:gdLst/>
              <a:ahLst/>
              <a:cxnLst/>
              <a:rect l="l" t="t" r="r" b="b"/>
              <a:pathLst>
                <a:path w="2517986" h="541976">
                  <a:moveTo>
                    <a:pt x="40727" y="0"/>
                  </a:moveTo>
                  <a:lnTo>
                    <a:pt x="2477258" y="0"/>
                  </a:lnTo>
                  <a:cubicBezTo>
                    <a:pt x="2499751" y="0"/>
                    <a:pt x="2517986" y="18234"/>
                    <a:pt x="2517986" y="40727"/>
                  </a:cubicBezTo>
                  <a:lnTo>
                    <a:pt x="2517986" y="501249"/>
                  </a:lnTo>
                  <a:cubicBezTo>
                    <a:pt x="2517986" y="512051"/>
                    <a:pt x="2513695" y="522410"/>
                    <a:pt x="2506057" y="530048"/>
                  </a:cubicBezTo>
                  <a:cubicBezTo>
                    <a:pt x="2498419" y="537685"/>
                    <a:pt x="2488060" y="541976"/>
                    <a:pt x="2477258" y="541976"/>
                  </a:cubicBezTo>
                  <a:lnTo>
                    <a:pt x="40727" y="541976"/>
                  </a:lnTo>
                  <a:cubicBezTo>
                    <a:pt x="29926" y="541976"/>
                    <a:pt x="19567" y="537685"/>
                    <a:pt x="11929" y="530048"/>
                  </a:cubicBezTo>
                  <a:cubicBezTo>
                    <a:pt x="4291" y="522410"/>
                    <a:pt x="0" y="512051"/>
                    <a:pt x="0" y="501249"/>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10" name="TextBox 10"/>
            <p:cNvSpPr txBox="1"/>
            <p:nvPr/>
          </p:nvSpPr>
          <p:spPr>
            <a:xfrm>
              <a:off x="0" y="-38100"/>
              <a:ext cx="2517986" cy="580076"/>
            </a:xfrm>
            <a:prstGeom prst="rect">
              <a:avLst/>
            </a:prstGeom>
          </p:spPr>
          <p:txBody>
            <a:bodyPr lIns="51955" tIns="51955" rIns="51955" bIns="51955" rtlCol="0" anchor="ctr"/>
            <a:lstStyle/>
            <a:p>
              <a:pPr algn="ctr">
                <a:lnSpc>
                  <a:spcPts val="2004"/>
                </a:lnSpc>
              </a:pPr>
              <a:endParaRPr/>
            </a:p>
          </p:txBody>
        </p:sp>
      </p:grpSp>
      <p:grpSp>
        <p:nvGrpSpPr>
          <p:cNvPr id="11" name="Group 11"/>
          <p:cNvGrpSpPr/>
          <p:nvPr/>
        </p:nvGrpSpPr>
        <p:grpSpPr>
          <a:xfrm>
            <a:off x="248975" y="2881995"/>
            <a:ext cx="695216" cy="695216"/>
            <a:chOff x="0" y="0"/>
            <a:chExt cx="926954" cy="926954"/>
          </a:xfrm>
        </p:grpSpPr>
        <p:grpSp>
          <p:nvGrpSpPr>
            <p:cNvPr id="12" name="Group 12"/>
            <p:cNvGrpSpPr/>
            <p:nvPr/>
          </p:nvGrpSpPr>
          <p:grpSpPr>
            <a:xfrm>
              <a:off x="0" y="0"/>
              <a:ext cx="926954" cy="92695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14" name="TextBox 14"/>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15" name="TextBox 15"/>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1</a:t>
              </a:r>
            </a:p>
          </p:txBody>
        </p:sp>
      </p:grpSp>
      <p:grpSp>
        <p:nvGrpSpPr>
          <p:cNvPr id="16" name="Group 16"/>
          <p:cNvGrpSpPr/>
          <p:nvPr/>
        </p:nvGrpSpPr>
        <p:grpSpPr>
          <a:xfrm>
            <a:off x="256636" y="8105984"/>
            <a:ext cx="695216" cy="695216"/>
            <a:chOff x="0" y="0"/>
            <a:chExt cx="926954" cy="926954"/>
          </a:xfrm>
        </p:grpSpPr>
        <p:grpSp>
          <p:nvGrpSpPr>
            <p:cNvPr id="17" name="Group 17"/>
            <p:cNvGrpSpPr/>
            <p:nvPr/>
          </p:nvGrpSpPr>
          <p:grpSpPr>
            <a:xfrm>
              <a:off x="0" y="0"/>
              <a:ext cx="926954" cy="92695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19" name="TextBox 19"/>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20" name="TextBox 20"/>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3</a:t>
              </a:r>
            </a:p>
          </p:txBody>
        </p:sp>
      </p:grpSp>
      <p:grpSp>
        <p:nvGrpSpPr>
          <p:cNvPr id="21" name="Group 21"/>
          <p:cNvGrpSpPr/>
          <p:nvPr/>
        </p:nvGrpSpPr>
        <p:grpSpPr>
          <a:xfrm>
            <a:off x="256636" y="5540852"/>
            <a:ext cx="695216" cy="695216"/>
            <a:chOff x="0" y="0"/>
            <a:chExt cx="926954" cy="926954"/>
          </a:xfrm>
        </p:grpSpPr>
        <p:grpSp>
          <p:nvGrpSpPr>
            <p:cNvPr id="22" name="Group 22"/>
            <p:cNvGrpSpPr/>
            <p:nvPr/>
          </p:nvGrpSpPr>
          <p:grpSpPr>
            <a:xfrm>
              <a:off x="0" y="0"/>
              <a:ext cx="926954" cy="92695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24" name="TextBox 24"/>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25" name="TextBox 25"/>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2</a:t>
              </a:r>
            </a:p>
          </p:txBody>
        </p:sp>
      </p:grpSp>
      <p:sp>
        <p:nvSpPr>
          <p:cNvPr id="26" name="Freeform 26"/>
          <p:cNvSpPr/>
          <p:nvPr/>
        </p:nvSpPr>
        <p:spPr>
          <a:xfrm>
            <a:off x="1184242" y="2610878"/>
            <a:ext cx="1252019" cy="1252019"/>
          </a:xfrm>
          <a:custGeom>
            <a:avLst/>
            <a:gdLst/>
            <a:ahLst/>
            <a:cxnLst/>
            <a:rect l="l" t="t" r="r" b="b"/>
            <a:pathLst>
              <a:path w="1252019" h="1252019">
                <a:moveTo>
                  <a:pt x="0" y="0"/>
                </a:moveTo>
                <a:lnTo>
                  <a:pt x="1252020" y="0"/>
                </a:lnTo>
                <a:lnTo>
                  <a:pt x="1252020" y="1252020"/>
                </a:lnTo>
                <a:lnTo>
                  <a:pt x="0" y="12520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1267957" y="5149691"/>
            <a:ext cx="1084590" cy="1427092"/>
          </a:xfrm>
          <a:custGeom>
            <a:avLst/>
            <a:gdLst/>
            <a:ahLst/>
            <a:cxnLst/>
            <a:rect l="l" t="t" r="r" b="b"/>
            <a:pathLst>
              <a:path w="1084590" h="1427092">
                <a:moveTo>
                  <a:pt x="0" y="0"/>
                </a:moveTo>
                <a:lnTo>
                  <a:pt x="1084590" y="0"/>
                </a:lnTo>
                <a:lnTo>
                  <a:pt x="1084590" y="1427091"/>
                </a:lnTo>
                <a:lnTo>
                  <a:pt x="0" y="1427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TextBox 28"/>
          <p:cNvSpPr txBox="1"/>
          <p:nvPr/>
        </p:nvSpPr>
        <p:spPr>
          <a:xfrm>
            <a:off x="4118938" y="4245997"/>
            <a:ext cx="9741" cy="312810"/>
          </a:xfrm>
          <a:prstGeom prst="rect">
            <a:avLst/>
          </a:prstGeom>
        </p:spPr>
        <p:txBody>
          <a:bodyPr lIns="0" tIns="0" rIns="0" bIns="0" rtlCol="0" anchor="t">
            <a:spAutoFit/>
          </a:bodyPr>
          <a:lstStyle/>
          <a:p>
            <a:pPr algn="ctr">
              <a:lnSpc>
                <a:spcPts val="2577"/>
              </a:lnSpc>
            </a:pPr>
            <a:endParaRPr/>
          </a:p>
        </p:txBody>
      </p:sp>
      <p:sp>
        <p:nvSpPr>
          <p:cNvPr id="29" name="TextBox 29"/>
          <p:cNvSpPr txBox="1"/>
          <p:nvPr/>
        </p:nvSpPr>
        <p:spPr>
          <a:xfrm>
            <a:off x="2894382" y="4392877"/>
            <a:ext cx="4671002" cy="3058175"/>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Community Inventory / Survey </a:t>
            </a:r>
          </a:p>
          <a:p>
            <a:pPr algn="l">
              <a:lnSpc>
                <a:spcPts val="2004"/>
              </a:lnSpc>
            </a:pPr>
            <a:r>
              <a:rPr lang="en-US" sz="1431">
                <a:solidFill>
                  <a:srgbClr val="000000"/>
                </a:solidFill>
                <a:latin typeface="Glacial Indifference"/>
                <a:ea typeface="Glacial Indifference"/>
                <a:cs typeface="Glacial Indifference"/>
                <a:sym typeface="Glacial Indifference"/>
              </a:rPr>
              <a:t>Take a community inventory of assets within the community, not paper survey. Topics can include:</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Agriculture</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Historic / Cultural / Archeological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Park &amp; Recreation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Environment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Demographics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Housing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Economy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Public Services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Transportation </a:t>
            </a:r>
          </a:p>
        </p:txBody>
      </p:sp>
      <p:sp>
        <p:nvSpPr>
          <p:cNvPr id="30" name="Freeform 30"/>
          <p:cNvSpPr/>
          <p:nvPr/>
        </p:nvSpPr>
        <p:spPr>
          <a:xfrm>
            <a:off x="1267957" y="7819880"/>
            <a:ext cx="1267425" cy="1267425"/>
          </a:xfrm>
          <a:custGeom>
            <a:avLst/>
            <a:gdLst/>
            <a:ahLst/>
            <a:cxnLst/>
            <a:rect l="l" t="t" r="r" b="b"/>
            <a:pathLst>
              <a:path w="1267425" h="1267425">
                <a:moveTo>
                  <a:pt x="0" y="0"/>
                </a:moveTo>
                <a:lnTo>
                  <a:pt x="1267425" y="0"/>
                </a:lnTo>
                <a:lnTo>
                  <a:pt x="1267425" y="1267425"/>
                </a:lnTo>
                <a:lnTo>
                  <a:pt x="0" y="12674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TextBox 31"/>
          <p:cNvSpPr txBox="1"/>
          <p:nvPr/>
        </p:nvSpPr>
        <p:spPr>
          <a:xfrm>
            <a:off x="2985922" y="7707784"/>
            <a:ext cx="4715146" cy="1538504"/>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Identify Goals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Based on Identified Issues (SWOTs)</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Goals become priorities for future policy development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Goals are measurable and achievable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SMART Goals (Specific, Measurable, Achievable, Relevant, and Time-bound)</a:t>
            </a:r>
          </a:p>
        </p:txBody>
      </p:sp>
      <p:sp>
        <p:nvSpPr>
          <p:cNvPr id="32" name="TextBox 32"/>
          <p:cNvSpPr txBox="1"/>
          <p:nvPr/>
        </p:nvSpPr>
        <p:spPr>
          <a:xfrm>
            <a:off x="2894382" y="2453349"/>
            <a:ext cx="4288425" cy="1538504"/>
          </a:xfrm>
          <a:prstGeom prst="rect">
            <a:avLst/>
          </a:prstGeom>
        </p:spPr>
        <p:txBody>
          <a:bodyPr lIns="0" tIns="0" rIns="0" bIns="0" rtlCol="0" anchor="t">
            <a:spAutoFit/>
          </a:bodyPr>
          <a:lstStyle/>
          <a:p>
            <a:pPr algn="just">
              <a:lnSpc>
                <a:spcPts val="2290"/>
              </a:lnSpc>
            </a:pPr>
            <a:r>
              <a:rPr lang="en-US" sz="1636" b="1">
                <a:solidFill>
                  <a:srgbClr val="000000"/>
                </a:solidFill>
                <a:latin typeface="Glacial Indifference Bold"/>
                <a:ea typeface="Glacial Indifference Bold"/>
                <a:cs typeface="Glacial Indifference Bold"/>
                <a:sym typeface="Glacial Indifference Bold"/>
              </a:rPr>
              <a:t>Identify Issues </a:t>
            </a:r>
          </a:p>
          <a:p>
            <a:pPr algn="just">
              <a:lnSpc>
                <a:spcPts val="2004"/>
              </a:lnSpc>
            </a:pPr>
            <a:r>
              <a:rPr lang="en-US" sz="1431">
                <a:solidFill>
                  <a:srgbClr val="000000"/>
                </a:solidFill>
                <a:latin typeface="Glacial Indifference"/>
                <a:ea typeface="Glacial Indifference"/>
                <a:cs typeface="Glacial Indifference"/>
                <a:sym typeface="Glacial Indifference"/>
              </a:rPr>
              <a:t>Complete a SWOT Analysis for your Community.</a:t>
            </a:r>
          </a:p>
          <a:p>
            <a:pPr marL="309128" lvl="1" indent="-154564" algn="just">
              <a:lnSpc>
                <a:spcPts val="2004"/>
              </a:lnSpc>
              <a:buFont typeface="Arial"/>
              <a:buChar char="•"/>
            </a:pPr>
            <a:r>
              <a:rPr lang="en-US" sz="1431">
                <a:solidFill>
                  <a:srgbClr val="000000"/>
                </a:solidFill>
                <a:latin typeface="Glacial Indifference"/>
                <a:ea typeface="Glacial Indifference"/>
                <a:cs typeface="Glacial Indifference"/>
                <a:sym typeface="Glacial Indifference"/>
              </a:rPr>
              <a:t>Strengths </a:t>
            </a:r>
          </a:p>
          <a:p>
            <a:pPr marL="309128" lvl="1" indent="-154564" algn="just">
              <a:lnSpc>
                <a:spcPts val="2004"/>
              </a:lnSpc>
              <a:buFont typeface="Arial"/>
              <a:buChar char="•"/>
            </a:pPr>
            <a:r>
              <a:rPr lang="en-US" sz="1431">
                <a:solidFill>
                  <a:srgbClr val="000000"/>
                </a:solidFill>
                <a:latin typeface="Glacial Indifference"/>
                <a:ea typeface="Glacial Indifference"/>
                <a:cs typeface="Glacial Indifference"/>
                <a:sym typeface="Glacial Indifference"/>
              </a:rPr>
              <a:t>Weaknesses </a:t>
            </a:r>
          </a:p>
          <a:p>
            <a:pPr marL="309128" lvl="1" indent="-154564" algn="just">
              <a:lnSpc>
                <a:spcPts val="2004"/>
              </a:lnSpc>
              <a:buFont typeface="Arial"/>
              <a:buChar char="•"/>
            </a:pPr>
            <a:r>
              <a:rPr lang="en-US" sz="1431">
                <a:solidFill>
                  <a:srgbClr val="000000"/>
                </a:solidFill>
                <a:latin typeface="Glacial Indifference"/>
                <a:ea typeface="Glacial Indifference"/>
                <a:cs typeface="Glacial Indifference"/>
                <a:sym typeface="Glacial Indifference"/>
              </a:rPr>
              <a:t>Opportunities </a:t>
            </a:r>
          </a:p>
          <a:p>
            <a:pPr marL="309128" lvl="1" indent="-154564" algn="just">
              <a:lnSpc>
                <a:spcPts val="2004"/>
              </a:lnSpc>
              <a:buFont typeface="Arial"/>
              <a:buChar char="•"/>
            </a:pPr>
            <a:r>
              <a:rPr lang="en-US" sz="1431">
                <a:solidFill>
                  <a:srgbClr val="000000"/>
                </a:solidFill>
                <a:latin typeface="Glacial Indifference"/>
                <a:ea typeface="Glacial Indifference"/>
                <a:cs typeface="Glacial Indifference"/>
                <a:sym typeface="Glacial Indifference"/>
              </a:rPr>
              <a:t>Threats </a:t>
            </a:r>
          </a:p>
        </p:txBody>
      </p:sp>
      <p:sp>
        <p:nvSpPr>
          <p:cNvPr id="33" name="TextBox 33"/>
          <p:cNvSpPr txBox="1"/>
          <p:nvPr/>
        </p:nvSpPr>
        <p:spPr>
          <a:xfrm>
            <a:off x="993681" y="186679"/>
            <a:ext cx="6409435" cy="1333716"/>
          </a:xfrm>
          <a:prstGeom prst="rect">
            <a:avLst/>
          </a:prstGeom>
        </p:spPr>
        <p:txBody>
          <a:bodyPr lIns="0" tIns="0" rIns="0" bIns="0" rtlCol="0" anchor="t">
            <a:spAutoFit/>
          </a:bodyPr>
          <a:lstStyle/>
          <a:p>
            <a:pPr algn="l">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000000"/>
                </a:solidFill>
                <a:latin typeface="Cy Grotesk Wide"/>
                <a:ea typeface="Cy Grotesk Wide"/>
                <a:cs typeface="Cy Grotesk Wide"/>
                <a:sym typeface="Cy Grotesk Wide"/>
              </a:rPr>
              <a:t>Step-by-Step </a:t>
            </a:r>
          </a:p>
        </p:txBody>
      </p:sp>
      <p:sp>
        <p:nvSpPr>
          <p:cNvPr id="34" name="TextBox 34"/>
          <p:cNvSpPr txBox="1"/>
          <p:nvPr/>
        </p:nvSpPr>
        <p:spPr>
          <a:xfrm>
            <a:off x="703933" y="1657641"/>
            <a:ext cx="7039131" cy="634278"/>
          </a:xfrm>
          <a:prstGeom prst="rect">
            <a:avLst/>
          </a:prstGeom>
        </p:spPr>
        <p:txBody>
          <a:bodyPr lIns="0" tIns="0" rIns="0" bIns="0" rtlCol="0" anchor="t">
            <a:spAutoFit/>
          </a:bodyPr>
          <a:lstStyle/>
          <a:p>
            <a:pPr algn="ctr">
              <a:lnSpc>
                <a:spcPts val="2577"/>
              </a:lnSpc>
            </a:pPr>
            <a:r>
              <a:rPr lang="en-US" sz="1840">
                <a:solidFill>
                  <a:srgbClr val="000000"/>
                </a:solidFill>
                <a:latin typeface="Glacial Indifference"/>
                <a:ea typeface="Glacial Indifference"/>
                <a:cs typeface="Glacial Indifference"/>
                <a:sym typeface="Glacial Indifference"/>
              </a:rPr>
              <a:t>Source: </a:t>
            </a:r>
            <a:r>
              <a:rPr lang="en-US" sz="1840" u="sng">
                <a:solidFill>
                  <a:srgbClr val="000000"/>
                </a:solidFill>
                <a:latin typeface="Glacial Indifference"/>
                <a:ea typeface="Glacial Indifference"/>
                <a:cs typeface="Glacial Indifference"/>
                <a:sym typeface="Glacial Indifference"/>
                <a:hlinkClick r:id="rId8" tooltip="https://dos.ny.gov/comprehensive-planning"/>
              </a:rPr>
              <a:t>Department of State (DOS) Comprehensive Planning Website</a:t>
            </a:r>
            <a:r>
              <a:rPr lang="en-US" sz="1840">
                <a:solidFill>
                  <a:srgbClr val="000000"/>
                </a:solidFill>
                <a:latin typeface="Glacial Indifference"/>
                <a:ea typeface="Glacial Indifference"/>
                <a:cs typeface="Glacial Indifference"/>
                <a:sym typeface="Glacial Indifference"/>
              </a:rPr>
              <a:t> </a:t>
            </a:r>
          </a:p>
          <a:p>
            <a:pPr algn="ctr">
              <a:lnSpc>
                <a:spcPts val="2577"/>
              </a:lnSpc>
            </a:pPr>
            <a:r>
              <a:rPr lang="en-US" sz="1840" u="sng">
                <a:solidFill>
                  <a:srgbClr val="000000"/>
                </a:solidFill>
                <a:latin typeface="Glacial Indifference"/>
                <a:ea typeface="Glacial Indifference"/>
                <a:cs typeface="Glacial Indifference"/>
                <a:sym typeface="Glacial Indifference"/>
                <a:hlinkClick r:id="rId9" tooltip="https://www.youtube.com/watch?v=Rr8NPlnbZ_M"/>
              </a:rPr>
              <a:t>DOS Comprehensive Planning Webinar</a:t>
            </a:r>
            <a:r>
              <a:rPr lang="en-US" sz="1840">
                <a:solidFill>
                  <a:srgbClr val="000000"/>
                </a:solidFill>
                <a:latin typeface="Glacial Indifference"/>
                <a:ea typeface="Glacial Indifference"/>
                <a:cs typeface="Glacial Indifference"/>
                <a:sym typeface="Glacial Indifference"/>
              </a:rPr>
              <a:t> (Step-by-Step at 53:10)</a:t>
            </a:r>
          </a:p>
        </p:txBody>
      </p:sp>
      <p:grpSp>
        <p:nvGrpSpPr>
          <p:cNvPr id="35" name="Group 35"/>
          <p:cNvGrpSpPr/>
          <p:nvPr/>
        </p:nvGrpSpPr>
        <p:grpSpPr>
          <a:xfrm>
            <a:off x="9681691" y="281929"/>
            <a:ext cx="7387642" cy="2460729"/>
            <a:chOff x="0" y="0"/>
            <a:chExt cx="2517986" cy="838709"/>
          </a:xfrm>
        </p:grpSpPr>
        <p:sp>
          <p:nvSpPr>
            <p:cNvPr id="36" name="Freeform 36"/>
            <p:cNvSpPr/>
            <p:nvPr/>
          </p:nvSpPr>
          <p:spPr>
            <a:xfrm>
              <a:off x="0" y="0"/>
              <a:ext cx="2517986" cy="838709"/>
            </a:xfrm>
            <a:custGeom>
              <a:avLst/>
              <a:gdLst/>
              <a:ahLst/>
              <a:cxnLst/>
              <a:rect l="l" t="t" r="r" b="b"/>
              <a:pathLst>
                <a:path w="2517986" h="838709">
                  <a:moveTo>
                    <a:pt x="40727" y="0"/>
                  </a:moveTo>
                  <a:lnTo>
                    <a:pt x="2477258" y="0"/>
                  </a:lnTo>
                  <a:cubicBezTo>
                    <a:pt x="2499751" y="0"/>
                    <a:pt x="2517986" y="18234"/>
                    <a:pt x="2517986" y="40727"/>
                  </a:cubicBezTo>
                  <a:lnTo>
                    <a:pt x="2517986" y="797981"/>
                  </a:lnTo>
                  <a:cubicBezTo>
                    <a:pt x="2517986" y="808783"/>
                    <a:pt x="2513695" y="819142"/>
                    <a:pt x="2506057" y="826780"/>
                  </a:cubicBezTo>
                  <a:cubicBezTo>
                    <a:pt x="2498419" y="834418"/>
                    <a:pt x="2488060" y="838709"/>
                    <a:pt x="2477258" y="838709"/>
                  </a:cubicBezTo>
                  <a:lnTo>
                    <a:pt x="40727" y="838709"/>
                  </a:lnTo>
                  <a:cubicBezTo>
                    <a:pt x="29926" y="838709"/>
                    <a:pt x="19567" y="834418"/>
                    <a:pt x="11929" y="826780"/>
                  </a:cubicBezTo>
                  <a:cubicBezTo>
                    <a:pt x="4291" y="819142"/>
                    <a:pt x="0" y="808783"/>
                    <a:pt x="0" y="797981"/>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37" name="TextBox 37"/>
            <p:cNvSpPr txBox="1"/>
            <p:nvPr/>
          </p:nvSpPr>
          <p:spPr>
            <a:xfrm>
              <a:off x="0" y="-38100"/>
              <a:ext cx="2517986" cy="876809"/>
            </a:xfrm>
            <a:prstGeom prst="rect">
              <a:avLst/>
            </a:prstGeom>
          </p:spPr>
          <p:txBody>
            <a:bodyPr lIns="51955" tIns="51955" rIns="51955" bIns="51955" rtlCol="0" anchor="ctr"/>
            <a:lstStyle/>
            <a:p>
              <a:pPr algn="ctr">
                <a:lnSpc>
                  <a:spcPts val="2004"/>
                </a:lnSpc>
              </a:pPr>
              <a:endParaRPr/>
            </a:p>
          </p:txBody>
        </p:sp>
      </p:grpSp>
      <p:grpSp>
        <p:nvGrpSpPr>
          <p:cNvPr id="38" name="Group 38"/>
          <p:cNvGrpSpPr/>
          <p:nvPr/>
        </p:nvGrpSpPr>
        <p:grpSpPr>
          <a:xfrm>
            <a:off x="9681691" y="2892372"/>
            <a:ext cx="7387642" cy="1280257"/>
            <a:chOff x="0" y="0"/>
            <a:chExt cx="2517986" cy="436360"/>
          </a:xfrm>
        </p:grpSpPr>
        <p:sp>
          <p:nvSpPr>
            <p:cNvPr id="39" name="Freeform 39"/>
            <p:cNvSpPr/>
            <p:nvPr/>
          </p:nvSpPr>
          <p:spPr>
            <a:xfrm>
              <a:off x="0" y="0"/>
              <a:ext cx="2517986" cy="436360"/>
            </a:xfrm>
            <a:custGeom>
              <a:avLst/>
              <a:gdLst/>
              <a:ahLst/>
              <a:cxnLst/>
              <a:rect l="l" t="t" r="r" b="b"/>
              <a:pathLst>
                <a:path w="2517986" h="436360">
                  <a:moveTo>
                    <a:pt x="40727" y="0"/>
                  </a:moveTo>
                  <a:lnTo>
                    <a:pt x="2477258" y="0"/>
                  </a:lnTo>
                  <a:cubicBezTo>
                    <a:pt x="2499751" y="0"/>
                    <a:pt x="2517986" y="18234"/>
                    <a:pt x="2517986" y="40727"/>
                  </a:cubicBezTo>
                  <a:lnTo>
                    <a:pt x="2517986" y="395632"/>
                  </a:lnTo>
                  <a:cubicBezTo>
                    <a:pt x="2517986" y="406434"/>
                    <a:pt x="2513695" y="416793"/>
                    <a:pt x="2506057" y="424431"/>
                  </a:cubicBezTo>
                  <a:cubicBezTo>
                    <a:pt x="2498419" y="432069"/>
                    <a:pt x="2488060" y="436360"/>
                    <a:pt x="2477258" y="436360"/>
                  </a:cubicBezTo>
                  <a:lnTo>
                    <a:pt x="40727" y="436360"/>
                  </a:lnTo>
                  <a:cubicBezTo>
                    <a:pt x="29926" y="436360"/>
                    <a:pt x="19567" y="432069"/>
                    <a:pt x="11929" y="424431"/>
                  </a:cubicBezTo>
                  <a:cubicBezTo>
                    <a:pt x="4291" y="416793"/>
                    <a:pt x="0" y="406434"/>
                    <a:pt x="0" y="395632"/>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40" name="TextBox 40"/>
            <p:cNvSpPr txBox="1"/>
            <p:nvPr/>
          </p:nvSpPr>
          <p:spPr>
            <a:xfrm>
              <a:off x="0" y="-38100"/>
              <a:ext cx="2517986" cy="474460"/>
            </a:xfrm>
            <a:prstGeom prst="rect">
              <a:avLst/>
            </a:prstGeom>
          </p:spPr>
          <p:txBody>
            <a:bodyPr lIns="51955" tIns="51955" rIns="51955" bIns="51955" rtlCol="0" anchor="ctr"/>
            <a:lstStyle/>
            <a:p>
              <a:pPr algn="ctr">
                <a:lnSpc>
                  <a:spcPts val="2004"/>
                </a:lnSpc>
              </a:pPr>
              <a:endParaRPr/>
            </a:p>
          </p:txBody>
        </p:sp>
      </p:grpSp>
      <p:grpSp>
        <p:nvGrpSpPr>
          <p:cNvPr id="41" name="Group 41"/>
          <p:cNvGrpSpPr/>
          <p:nvPr/>
        </p:nvGrpSpPr>
        <p:grpSpPr>
          <a:xfrm>
            <a:off x="9681691" y="4322344"/>
            <a:ext cx="7387642" cy="1590131"/>
            <a:chOff x="0" y="0"/>
            <a:chExt cx="2517986" cy="541976"/>
          </a:xfrm>
        </p:grpSpPr>
        <p:sp>
          <p:nvSpPr>
            <p:cNvPr id="42" name="Freeform 42"/>
            <p:cNvSpPr/>
            <p:nvPr/>
          </p:nvSpPr>
          <p:spPr>
            <a:xfrm>
              <a:off x="0" y="0"/>
              <a:ext cx="2517986" cy="541976"/>
            </a:xfrm>
            <a:custGeom>
              <a:avLst/>
              <a:gdLst/>
              <a:ahLst/>
              <a:cxnLst/>
              <a:rect l="l" t="t" r="r" b="b"/>
              <a:pathLst>
                <a:path w="2517986" h="541976">
                  <a:moveTo>
                    <a:pt x="40727" y="0"/>
                  </a:moveTo>
                  <a:lnTo>
                    <a:pt x="2477258" y="0"/>
                  </a:lnTo>
                  <a:cubicBezTo>
                    <a:pt x="2499751" y="0"/>
                    <a:pt x="2517986" y="18234"/>
                    <a:pt x="2517986" y="40727"/>
                  </a:cubicBezTo>
                  <a:lnTo>
                    <a:pt x="2517986" y="501249"/>
                  </a:lnTo>
                  <a:cubicBezTo>
                    <a:pt x="2517986" y="512051"/>
                    <a:pt x="2513695" y="522410"/>
                    <a:pt x="2506057" y="530048"/>
                  </a:cubicBezTo>
                  <a:cubicBezTo>
                    <a:pt x="2498419" y="537685"/>
                    <a:pt x="2488060" y="541976"/>
                    <a:pt x="2477258" y="541976"/>
                  </a:cubicBezTo>
                  <a:lnTo>
                    <a:pt x="40727" y="541976"/>
                  </a:lnTo>
                  <a:cubicBezTo>
                    <a:pt x="29926" y="541976"/>
                    <a:pt x="19567" y="537685"/>
                    <a:pt x="11929" y="530048"/>
                  </a:cubicBezTo>
                  <a:cubicBezTo>
                    <a:pt x="4291" y="522410"/>
                    <a:pt x="0" y="512051"/>
                    <a:pt x="0" y="501249"/>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43" name="TextBox 43"/>
            <p:cNvSpPr txBox="1"/>
            <p:nvPr/>
          </p:nvSpPr>
          <p:spPr>
            <a:xfrm>
              <a:off x="0" y="-38100"/>
              <a:ext cx="2517986" cy="580076"/>
            </a:xfrm>
            <a:prstGeom prst="rect">
              <a:avLst/>
            </a:prstGeom>
          </p:spPr>
          <p:txBody>
            <a:bodyPr lIns="51955" tIns="51955" rIns="51955" bIns="51955" rtlCol="0" anchor="ctr"/>
            <a:lstStyle/>
            <a:p>
              <a:pPr algn="ctr">
                <a:lnSpc>
                  <a:spcPts val="2004"/>
                </a:lnSpc>
              </a:pPr>
              <a:endParaRPr/>
            </a:p>
          </p:txBody>
        </p:sp>
      </p:grpSp>
      <p:grpSp>
        <p:nvGrpSpPr>
          <p:cNvPr id="44" name="Group 44"/>
          <p:cNvGrpSpPr/>
          <p:nvPr/>
        </p:nvGrpSpPr>
        <p:grpSpPr>
          <a:xfrm>
            <a:off x="9681691" y="6009890"/>
            <a:ext cx="7387642" cy="1708178"/>
            <a:chOff x="0" y="0"/>
            <a:chExt cx="2517986" cy="582211"/>
          </a:xfrm>
        </p:grpSpPr>
        <p:sp>
          <p:nvSpPr>
            <p:cNvPr id="45" name="Freeform 45"/>
            <p:cNvSpPr/>
            <p:nvPr/>
          </p:nvSpPr>
          <p:spPr>
            <a:xfrm>
              <a:off x="0" y="0"/>
              <a:ext cx="2517986" cy="582211"/>
            </a:xfrm>
            <a:custGeom>
              <a:avLst/>
              <a:gdLst/>
              <a:ahLst/>
              <a:cxnLst/>
              <a:rect l="l" t="t" r="r" b="b"/>
              <a:pathLst>
                <a:path w="2517986" h="582211">
                  <a:moveTo>
                    <a:pt x="40727" y="0"/>
                  </a:moveTo>
                  <a:lnTo>
                    <a:pt x="2477258" y="0"/>
                  </a:lnTo>
                  <a:cubicBezTo>
                    <a:pt x="2499751" y="0"/>
                    <a:pt x="2517986" y="18234"/>
                    <a:pt x="2517986" y="40727"/>
                  </a:cubicBezTo>
                  <a:lnTo>
                    <a:pt x="2517986" y="541484"/>
                  </a:lnTo>
                  <a:cubicBezTo>
                    <a:pt x="2517986" y="552285"/>
                    <a:pt x="2513695" y="562645"/>
                    <a:pt x="2506057" y="570282"/>
                  </a:cubicBezTo>
                  <a:cubicBezTo>
                    <a:pt x="2498419" y="577920"/>
                    <a:pt x="2488060" y="582211"/>
                    <a:pt x="2477258" y="582211"/>
                  </a:cubicBezTo>
                  <a:lnTo>
                    <a:pt x="40727" y="582211"/>
                  </a:lnTo>
                  <a:cubicBezTo>
                    <a:pt x="18234" y="582211"/>
                    <a:pt x="0" y="563977"/>
                    <a:pt x="0" y="541484"/>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46" name="TextBox 46"/>
            <p:cNvSpPr txBox="1"/>
            <p:nvPr/>
          </p:nvSpPr>
          <p:spPr>
            <a:xfrm>
              <a:off x="0" y="-38100"/>
              <a:ext cx="2517986" cy="620311"/>
            </a:xfrm>
            <a:prstGeom prst="rect">
              <a:avLst/>
            </a:prstGeom>
          </p:spPr>
          <p:txBody>
            <a:bodyPr lIns="51955" tIns="51955" rIns="51955" bIns="51955" rtlCol="0" anchor="ctr"/>
            <a:lstStyle/>
            <a:p>
              <a:pPr algn="ctr">
                <a:lnSpc>
                  <a:spcPts val="2004"/>
                </a:lnSpc>
              </a:pPr>
              <a:endParaRPr/>
            </a:p>
          </p:txBody>
        </p:sp>
      </p:grpSp>
      <p:grpSp>
        <p:nvGrpSpPr>
          <p:cNvPr id="47" name="Group 47"/>
          <p:cNvGrpSpPr/>
          <p:nvPr/>
        </p:nvGrpSpPr>
        <p:grpSpPr>
          <a:xfrm>
            <a:off x="9681691" y="7883673"/>
            <a:ext cx="7387642" cy="970383"/>
            <a:chOff x="0" y="0"/>
            <a:chExt cx="2517986" cy="330743"/>
          </a:xfrm>
        </p:grpSpPr>
        <p:sp>
          <p:nvSpPr>
            <p:cNvPr id="48" name="Freeform 48"/>
            <p:cNvSpPr/>
            <p:nvPr/>
          </p:nvSpPr>
          <p:spPr>
            <a:xfrm>
              <a:off x="0" y="0"/>
              <a:ext cx="2517986" cy="330743"/>
            </a:xfrm>
            <a:custGeom>
              <a:avLst/>
              <a:gdLst/>
              <a:ahLst/>
              <a:cxnLst/>
              <a:rect l="l" t="t" r="r" b="b"/>
              <a:pathLst>
                <a:path w="2517986" h="330743">
                  <a:moveTo>
                    <a:pt x="40727" y="0"/>
                  </a:moveTo>
                  <a:lnTo>
                    <a:pt x="2477258" y="0"/>
                  </a:lnTo>
                  <a:cubicBezTo>
                    <a:pt x="2499751" y="0"/>
                    <a:pt x="2517986" y="18234"/>
                    <a:pt x="2517986" y="40727"/>
                  </a:cubicBezTo>
                  <a:lnTo>
                    <a:pt x="2517986" y="290016"/>
                  </a:lnTo>
                  <a:cubicBezTo>
                    <a:pt x="2517986" y="300817"/>
                    <a:pt x="2513695" y="311177"/>
                    <a:pt x="2506057" y="318814"/>
                  </a:cubicBezTo>
                  <a:cubicBezTo>
                    <a:pt x="2498419" y="326452"/>
                    <a:pt x="2488060" y="330743"/>
                    <a:pt x="2477258" y="330743"/>
                  </a:cubicBezTo>
                  <a:lnTo>
                    <a:pt x="40727" y="330743"/>
                  </a:lnTo>
                  <a:cubicBezTo>
                    <a:pt x="29926" y="330743"/>
                    <a:pt x="19567" y="326452"/>
                    <a:pt x="11929" y="318814"/>
                  </a:cubicBezTo>
                  <a:cubicBezTo>
                    <a:pt x="4291" y="311177"/>
                    <a:pt x="0" y="300817"/>
                    <a:pt x="0" y="290016"/>
                  </a:cubicBezTo>
                  <a:lnTo>
                    <a:pt x="0" y="40727"/>
                  </a:lnTo>
                  <a:cubicBezTo>
                    <a:pt x="0" y="29926"/>
                    <a:pt x="4291" y="19567"/>
                    <a:pt x="11929" y="11929"/>
                  </a:cubicBezTo>
                  <a:cubicBezTo>
                    <a:pt x="19567" y="4291"/>
                    <a:pt x="29926" y="0"/>
                    <a:pt x="40727" y="0"/>
                  </a:cubicBezTo>
                  <a:close/>
                </a:path>
              </a:pathLst>
            </a:custGeom>
            <a:solidFill>
              <a:srgbClr val="000000">
                <a:alpha val="0"/>
              </a:srgbClr>
            </a:solidFill>
            <a:ln w="38100" cap="rnd">
              <a:solidFill>
                <a:srgbClr val="000000"/>
              </a:solidFill>
              <a:prstDash val="solid"/>
              <a:round/>
            </a:ln>
          </p:spPr>
          <p:txBody>
            <a:bodyPr/>
            <a:lstStyle/>
            <a:p>
              <a:endParaRPr lang="en-US"/>
            </a:p>
          </p:txBody>
        </p:sp>
        <p:sp>
          <p:nvSpPr>
            <p:cNvPr id="49" name="TextBox 49"/>
            <p:cNvSpPr txBox="1"/>
            <p:nvPr/>
          </p:nvSpPr>
          <p:spPr>
            <a:xfrm>
              <a:off x="0" y="-38100"/>
              <a:ext cx="2517986" cy="368843"/>
            </a:xfrm>
            <a:prstGeom prst="rect">
              <a:avLst/>
            </a:prstGeom>
          </p:spPr>
          <p:txBody>
            <a:bodyPr lIns="51955" tIns="51955" rIns="51955" bIns="51955" rtlCol="0" anchor="ctr"/>
            <a:lstStyle/>
            <a:p>
              <a:pPr algn="ctr">
                <a:lnSpc>
                  <a:spcPts val="2004"/>
                </a:lnSpc>
              </a:pPr>
              <a:endParaRPr/>
            </a:p>
          </p:txBody>
        </p:sp>
      </p:grpSp>
      <p:grpSp>
        <p:nvGrpSpPr>
          <p:cNvPr id="50" name="Group 50"/>
          <p:cNvGrpSpPr/>
          <p:nvPr/>
        </p:nvGrpSpPr>
        <p:grpSpPr>
          <a:xfrm>
            <a:off x="9334083" y="1164685"/>
            <a:ext cx="695216" cy="695216"/>
            <a:chOff x="0" y="0"/>
            <a:chExt cx="926954" cy="926954"/>
          </a:xfrm>
        </p:grpSpPr>
        <p:grpSp>
          <p:nvGrpSpPr>
            <p:cNvPr id="51" name="Group 51"/>
            <p:cNvGrpSpPr/>
            <p:nvPr/>
          </p:nvGrpSpPr>
          <p:grpSpPr>
            <a:xfrm>
              <a:off x="0" y="0"/>
              <a:ext cx="926954" cy="926954"/>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53" name="TextBox 53"/>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54" name="TextBox 54"/>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4</a:t>
              </a:r>
            </a:p>
          </p:txBody>
        </p:sp>
      </p:grpSp>
      <p:grpSp>
        <p:nvGrpSpPr>
          <p:cNvPr id="55" name="Group 55"/>
          <p:cNvGrpSpPr/>
          <p:nvPr/>
        </p:nvGrpSpPr>
        <p:grpSpPr>
          <a:xfrm>
            <a:off x="9326422" y="3184893"/>
            <a:ext cx="695216" cy="695216"/>
            <a:chOff x="0" y="0"/>
            <a:chExt cx="926954" cy="926954"/>
          </a:xfrm>
        </p:grpSpPr>
        <p:grpSp>
          <p:nvGrpSpPr>
            <p:cNvPr id="56" name="Group 56"/>
            <p:cNvGrpSpPr/>
            <p:nvPr/>
          </p:nvGrpSpPr>
          <p:grpSpPr>
            <a:xfrm>
              <a:off x="0" y="0"/>
              <a:ext cx="926954" cy="92695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58" name="TextBox 58"/>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59" name="TextBox 59"/>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5</a:t>
              </a:r>
            </a:p>
          </p:txBody>
        </p:sp>
      </p:grpSp>
      <p:grpSp>
        <p:nvGrpSpPr>
          <p:cNvPr id="60" name="Group 60"/>
          <p:cNvGrpSpPr/>
          <p:nvPr/>
        </p:nvGrpSpPr>
        <p:grpSpPr>
          <a:xfrm>
            <a:off x="9334083" y="4769801"/>
            <a:ext cx="695216" cy="695216"/>
            <a:chOff x="0" y="0"/>
            <a:chExt cx="926954" cy="926954"/>
          </a:xfrm>
        </p:grpSpPr>
        <p:grpSp>
          <p:nvGrpSpPr>
            <p:cNvPr id="61" name="Group 61"/>
            <p:cNvGrpSpPr/>
            <p:nvPr/>
          </p:nvGrpSpPr>
          <p:grpSpPr>
            <a:xfrm>
              <a:off x="0" y="0"/>
              <a:ext cx="926954" cy="926954"/>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63" name="TextBox 63"/>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64" name="TextBox 64"/>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6</a:t>
              </a:r>
            </a:p>
          </p:txBody>
        </p:sp>
      </p:grpSp>
      <p:grpSp>
        <p:nvGrpSpPr>
          <p:cNvPr id="65" name="Group 65"/>
          <p:cNvGrpSpPr/>
          <p:nvPr/>
        </p:nvGrpSpPr>
        <p:grpSpPr>
          <a:xfrm>
            <a:off x="9326422" y="6550466"/>
            <a:ext cx="695216" cy="695216"/>
            <a:chOff x="0" y="0"/>
            <a:chExt cx="926954" cy="926954"/>
          </a:xfrm>
        </p:grpSpPr>
        <p:grpSp>
          <p:nvGrpSpPr>
            <p:cNvPr id="66" name="Group 66"/>
            <p:cNvGrpSpPr/>
            <p:nvPr/>
          </p:nvGrpSpPr>
          <p:grpSpPr>
            <a:xfrm>
              <a:off x="0" y="0"/>
              <a:ext cx="926954" cy="926954"/>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68" name="TextBox 68"/>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69" name="TextBox 69"/>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7</a:t>
              </a:r>
            </a:p>
          </p:txBody>
        </p:sp>
      </p:grpSp>
      <p:grpSp>
        <p:nvGrpSpPr>
          <p:cNvPr id="70" name="Group 70"/>
          <p:cNvGrpSpPr/>
          <p:nvPr/>
        </p:nvGrpSpPr>
        <p:grpSpPr>
          <a:xfrm>
            <a:off x="9334083" y="8048696"/>
            <a:ext cx="695216" cy="695216"/>
            <a:chOff x="0" y="0"/>
            <a:chExt cx="926954" cy="926954"/>
          </a:xfrm>
        </p:grpSpPr>
        <p:grpSp>
          <p:nvGrpSpPr>
            <p:cNvPr id="71" name="Group 71"/>
            <p:cNvGrpSpPr/>
            <p:nvPr/>
          </p:nvGrpSpPr>
          <p:grpSpPr>
            <a:xfrm>
              <a:off x="0" y="0"/>
              <a:ext cx="926954" cy="926954"/>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526"/>
              </a:solidFill>
              <a:ln w="38100" cap="sq">
                <a:solidFill>
                  <a:srgbClr val="000000"/>
                </a:solidFill>
                <a:prstDash val="solid"/>
                <a:miter/>
              </a:ln>
            </p:spPr>
            <p:txBody>
              <a:bodyPr/>
              <a:lstStyle/>
              <a:p>
                <a:endParaRPr lang="en-US"/>
              </a:p>
            </p:txBody>
          </p:sp>
          <p:sp>
            <p:nvSpPr>
              <p:cNvPr id="73" name="TextBox 73"/>
              <p:cNvSpPr txBox="1"/>
              <p:nvPr/>
            </p:nvSpPr>
            <p:spPr>
              <a:xfrm>
                <a:off x="76200" y="-9525"/>
                <a:ext cx="660400" cy="746125"/>
              </a:xfrm>
              <a:prstGeom prst="rect">
                <a:avLst/>
              </a:prstGeom>
            </p:spPr>
            <p:txBody>
              <a:bodyPr lIns="12700" tIns="12700" rIns="12700" bIns="12700" rtlCol="0" anchor="ctr"/>
              <a:lstStyle/>
              <a:p>
                <a:pPr algn="ctr">
                  <a:lnSpc>
                    <a:spcPts val="3006"/>
                  </a:lnSpc>
                </a:pPr>
                <a:endParaRPr/>
              </a:p>
            </p:txBody>
          </p:sp>
        </p:grpSp>
        <p:sp>
          <p:nvSpPr>
            <p:cNvPr id="74" name="TextBox 74"/>
            <p:cNvSpPr txBox="1"/>
            <p:nvPr/>
          </p:nvSpPr>
          <p:spPr>
            <a:xfrm>
              <a:off x="356118" y="104340"/>
              <a:ext cx="214718" cy="822614"/>
            </a:xfrm>
            <a:prstGeom prst="rect">
              <a:avLst/>
            </a:prstGeom>
          </p:spPr>
          <p:txBody>
            <a:bodyPr lIns="0" tIns="0" rIns="0" bIns="0" rtlCol="0" anchor="t">
              <a:spAutoFit/>
            </a:bodyPr>
            <a:lstStyle/>
            <a:p>
              <a:pPr algn="ctr">
                <a:lnSpc>
                  <a:spcPts val="4796"/>
                </a:lnSpc>
              </a:pPr>
              <a:r>
                <a:rPr lang="en-US" sz="3426">
                  <a:solidFill>
                    <a:srgbClr val="000000"/>
                  </a:solidFill>
                  <a:latin typeface="Impact"/>
                  <a:ea typeface="Impact"/>
                  <a:cs typeface="Impact"/>
                  <a:sym typeface="Impact"/>
                </a:rPr>
                <a:t>8</a:t>
              </a:r>
            </a:p>
          </p:txBody>
        </p:sp>
      </p:grpSp>
      <p:sp>
        <p:nvSpPr>
          <p:cNvPr id="75" name="Freeform 75"/>
          <p:cNvSpPr/>
          <p:nvPr/>
        </p:nvSpPr>
        <p:spPr>
          <a:xfrm>
            <a:off x="10648291" y="1294935"/>
            <a:ext cx="1256486" cy="1256486"/>
          </a:xfrm>
          <a:custGeom>
            <a:avLst/>
            <a:gdLst/>
            <a:ahLst/>
            <a:cxnLst/>
            <a:rect l="l" t="t" r="r" b="b"/>
            <a:pathLst>
              <a:path w="1256486" h="1256486">
                <a:moveTo>
                  <a:pt x="0" y="0"/>
                </a:moveTo>
                <a:lnTo>
                  <a:pt x="1256486" y="0"/>
                </a:lnTo>
                <a:lnTo>
                  <a:pt x="1256486" y="1256485"/>
                </a:lnTo>
                <a:lnTo>
                  <a:pt x="0" y="1256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6" name="Freeform 76"/>
          <p:cNvSpPr/>
          <p:nvPr/>
        </p:nvSpPr>
        <p:spPr>
          <a:xfrm>
            <a:off x="10021638" y="498627"/>
            <a:ext cx="1680199" cy="865302"/>
          </a:xfrm>
          <a:custGeom>
            <a:avLst/>
            <a:gdLst/>
            <a:ahLst/>
            <a:cxnLst/>
            <a:rect l="l" t="t" r="r" b="b"/>
            <a:pathLst>
              <a:path w="1680199" h="865302">
                <a:moveTo>
                  <a:pt x="0" y="0"/>
                </a:moveTo>
                <a:lnTo>
                  <a:pt x="1680199" y="0"/>
                </a:lnTo>
                <a:lnTo>
                  <a:pt x="1680199" y="865303"/>
                </a:lnTo>
                <a:lnTo>
                  <a:pt x="0" y="8653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7" name="Freeform 77"/>
          <p:cNvSpPr/>
          <p:nvPr/>
        </p:nvSpPr>
        <p:spPr>
          <a:xfrm>
            <a:off x="10624038" y="3045830"/>
            <a:ext cx="871458" cy="935562"/>
          </a:xfrm>
          <a:custGeom>
            <a:avLst/>
            <a:gdLst/>
            <a:ahLst/>
            <a:cxnLst/>
            <a:rect l="l" t="t" r="r" b="b"/>
            <a:pathLst>
              <a:path w="871458" h="935562">
                <a:moveTo>
                  <a:pt x="0" y="0"/>
                </a:moveTo>
                <a:lnTo>
                  <a:pt x="871457" y="0"/>
                </a:lnTo>
                <a:lnTo>
                  <a:pt x="871457" y="935562"/>
                </a:lnTo>
                <a:lnTo>
                  <a:pt x="0" y="9355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78" name="Freeform 78"/>
          <p:cNvSpPr/>
          <p:nvPr/>
        </p:nvSpPr>
        <p:spPr>
          <a:xfrm>
            <a:off x="10488291" y="4591513"/>
            <a:ext cx="1142950" cy="1078659"/>
          </a:xfrm>
          <a:custGeom>
            <a:avLst/>
            <a:gdLst/>
            <a:ahLst/>
            <a:cxnLst/>
            <a:rect l="l" t="t" r="r" b="b"/>
            <a:pathLst>
              <a:path w="1142950" h="1078659">
                <a:moveTo>
                  <a:pt x="0" y="0"/>
                </a:moveTo>
                <a:lnTo>
                  <a:pt x="1142950" y="0"/>
                </a:lnTo>
                <a:lnTo>
                  <a:pt x="1142950" y="1078659"/>
                </a:lnTo>
                <a:lnTo>
                  <a:pt x="0" y="10786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79" name="Freeform 79"/>
          <p:cNvSpPr/>
          <p:nvPr/>
        </p:nvSpPr>
        <p:spPr>
          <a:xfrm>
            <a:off x="10309543" y="6191358"/>
            <a:ext cx="1321699" cy="1345240"/>
          </a:xfrm>
          <a:custGeom>
            <a:avLst/>
            <a:gdLst/>
            <a:ahLst/>
            <a:cxnLst/>
            <a:rect l="l" t="t" r="r" b="b"/>
            <a:pathLst>
              <a:path w="1321699" h="1345240">
                <a:moveTo>
                  <a:pt x="0" y="0"/>
                </a:moveTo>
                <a:lnTo>
                  <a:pt x="1321698" y="0"/>
                </a:lnTo>
                <a:lnTo>
                  <a:pt x="1321698" y="1345241"/>
                </a:lnTo>
                <a:lnTo>
                  <a:pt x="0" y="134524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80" name="Freeform 80"/>
          <p:cNvSpPr/>
          <p:nvPr/>
        </p:nvSpPr>
        <p:spPr>
          <a:xfrm>
            <a:off x="10542520" y="8010312"/>
            <a:ext cx="734014" cy="732179"/>
          </a:xfrm>
          <a:custGeom>
            <a:avLst/>
            <a:gdLst/>
            <a:ahLst/>
            <a:cxnLst/>
            <a:rect l="l" t="t" r="r" b="b"/>
            <a:pathLst>
              <a:path w="734014" h="732179">
                <a:moveTo>
                  <a:pt x="0" y="0"/>
                </a:moveTo>
                <a:lnTo>
                  <a:pt x="734014" y="0"/>
                </a:lnTo>
                <a:lnTo>
                  <a:pt x="734014" y="732179"/>
                </a:lnTo>
                <a:lnTo>
                  <a:pt x="0" y="73217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81" name="TextBox 81"/>
          <p:cNvSpPr txBox="1"/>
          <p:nvPr/>
        </p:nvSpPr>
        <p:spPr>
          <a:xfrm>
            <a:off x="12007462" y="7981737"/>
            <a:ext cx="4273711" cy="778669"/>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Evaluate Plan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Plan must include maximum intervals for review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Amend plan as needed </a:t>
            </a:r>
          </a:p>
        </p:txBody>
      </p:sp>
      <p:sp>
        <p:nvSpPr>
          <p:cNvPr id="82" name="TextBox 82"/>
          <p:cNvSpPr txBox="1"/>
          <p:nvPr/>
        </p:nvSpPr>
        <p:spPr>
          <a:xfrm>
            <a:off x="12007462" y="6080439"/>
            <a:ext cx="5980592" cy="1538504"/>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Implement Plan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Suggestions to promote concepts outlines in plan </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Amend land use regulations </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Develop design guidelines </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Budget for capital improvements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Implementation matrix </a:t>
            </a:r>
          </a:p>
        </p:txBody>
      </p:sp>
      <p:sp>
        <p:nvSpPr>
          <p:cNvPr id="83" name="TextBox 83"/>
          <p:cNvSpPr txBox="1"/>
          <p:nvPr/>
        </p:nvSpPr>
        <p:spPr>
          <a:xfrm>
            <a:off x="12007462" y="4460509"/>
            <a:ext cx="4816044" cy="1285226"/>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Adopt Plan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Governing Board adopts plan by resolution or other local enactment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Adopted plan must be considered by other governmental agencies when planning for capital projects. </a:t>
            </a:r>
          </a:p>
        </p:txBody>
      </p:sp>
      <p:sp>
        <p:nvSpPr>
          <p:cNvPr id="84" name="TextBox 84"/>
          <p:cNvSpPr txBox="1"/>
          <p:nvPr/>
        </p:nvSpPr>
        <p:spPr>
          <a:xfrm>
            <a:off x="13196385" y="2216318"/>
            <a:ext cx="9741" cy="312810"/>
          </a:xfrm>
          <a:prstGeom prst="rect">
            <a:avLst/>
          </a:prstGeom>
        </p:spPr>
        <p:txBody>
          <a:bodyPr lIns="0" tIns="0" rIns="0" bIns="0" rtlCol="0" anchor="t">
            <a:spAutoFit/>
          </a:bodyPr>
          <a:lstStyle/>
          <a:p>
            <a:pPr algn="ctr">
              <a:lnSpc>
                <a:spcPts val="2577"/>
              </a:lnSpc>
            </a:pPr>
            <a:endParaRPr/>
          </a:p>
        </p:txBody>
      </p:sp>
      <p:sp>
        <p:nvSpPr>
          <p:cNvPr id="85" name="TextBox 85"/>
          <p:cNvSpPr txBox="1"/>
          <p:nvPr/>
        </p:nvSpPr>
        <p:spPr>
          <a:xfrm>
            <a:off x="11904777" y="3006326"/>
            <a:ext cx="4918730" cy="1031947"/>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 Evaluate Alternatives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Are goals achievable financially?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Are there more attainable/sustainable alternatives?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What are cost effective ways to achieve goals?</a:t>
            </a:r>
          </a:p>
        </p:txBody>
      </p:sp>
      <p:sp>
        <p:nvSpPr>
          <p:cNvPr id="86" name="TextBox 86"/>
          <p:cNvSpPr txBox="1"/>
          <p:nvPr/>
        </p:nvSpPr>
        <p:spPr>
          <a:xfrm>
            <a:off x="11904777" y="348836"/>
            <a:ext cx="5798894" cy="2298339"/>
          </a:xfrm>
          <a:prstGeom prst="rect">
            <a:avLst/>
          </a:prstGeom>
        </p:spPr>
        <p:txBody>
          <a:bodyPr lIns="0" tIns="0" rIns="0" bIns="0" rtlCol="0" anchor="t">
            <a:spAutoFit/>
          </a:bodyPr>
          <a:lstStyle/>
          <a:p>
            <a:pPr algn="l">
              <a:lnSpc>
                <a:spcPts val="2290"/>
              </a:lnSpc>
            </a:pPr>
            <a:r>
              <a:rPr lang="en-US" sz="1636" b="1">
                <a:solidFill>
                  <a:srgbClr val="000000"/>
                </a:solidFill>
                <a:latin typeface="Glacial Indifference Bold"/>
                <a:ea typeface="Glacial Indifference Bold"/>
                <a:cs typeface="Glacial Indifference Bold"/>
                <a:sym typeface="Glacial Indifference Bold"/>
              </a:rPr>
              <a:t>Draft Plan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When do you have enough research to begin writing </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Primary concerns are addresses</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Public meetings held (statutorily required and others)</a:t>
            </a:r>
          </a:p>
          <a:p>
            <a:pPr marL="927385" lvl="3" indent="-23184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All special board meetings are open to the public</a:t>
            </a:r>
          </a:p>
          <a:p>
            <a:pPr marL="927385" lvl="3" indent="-23184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Planning Committee </a:t>
            </a:r>
          </a:p>
          <a:p>
            <a:pPr marL="927385" lvl="3" indent="-23184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Public meeting within 90 days of receiving draft plan </a:t>
            </a:r>
          </a:p>
          <a:p>
            <a:pPr marL="309128" lvl="1" indent="-154564"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Monitor consultant’s progress </a:t>
            </a:r>
          </a:p>
          <a:p>
            <a:pPr marL="618257" lvl="2" indent="-206086" algn="l">
              <a:lnSpc>
                <a:spcPts val="2004"/>
              </a:lnSpc>
              <a:buFont typeface="Arial"/>
              <a:buChar char="⚬"/>
            </a:pPr>
            <a:r>
              <a:rPr lang="en-US" sz="1431">
                <a:solidFill>
                  <a:srgbClr val="000000"/>
                </a:solidFill>
                <a:latin typeface="Glacial Indifference"/>
                <a:ea typeface="Glacial Indifference"/>
                <a:cs typeface="Glacial Indifference"/>
                <a:sym typeface="Glacial Indifference"/>
              </a:rPr>
              <a:t>Review to ensure consistency with community’s vision </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60832" y="1699099"/>
            <a:ext cx="5739255" cy="4700155"/>
          </a:xfrm>
          <a:prstGeom prst="rect">
            <a:avLst/>
          </a:prstGeom>
        </p:spPr>
        <p:txBody>
          <a:bodyPr lIns="0" tIns="0" rIns="0" bIns="0" rtlCol="0" anchor="t">
            <a:spAutoFit/>
          </a:bodyPr>
          <a:lstStyle/>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1. Introduction and/or executive summary </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2. Existing conditions</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3. Trends</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4. Environmental framework</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5. Development goals &amp; policies </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6. Land use constraints &amp; opportunities</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7. Land use development plan </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8. Fiscal impacts</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9. Implementation strategies </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10. Maps </a:t>
            </a:r>
          </a:p>
          <a:p>
            <a:pPr algn="l">
              <a:lnSpc>
                <a:spcPts val="3436"/>
              </a:lnSpc>
              <a:spcBef>
                <a:spcPct val="0"/>
              </a:spcBef>
            </a:pPr>
            <a:r>
              <a:rPr lang="en-US" sz="2454">
                <a:solidFill>
                  <a:srgbClr val="000000"/>
                </a:solidFill>
                <a:latin typeface="Glacial Indifference"/>
                <a:ea typeface="Glacial Indifference"/>
                <a:cs typeface="Glacial Indifference"/>
                <a:sym typeface="Glacial Indifference"/>
              </a:rPr>
              <a:t>11. Appendices </a:t>
            </a:r>
          </a:p>
        </p:txBody>
      </p:sp>
      <p:grpSp>
        <p:nvGrpSpPr>
          <p:cNvPr id="3" name="Group 3"/>
          <p:cNvGrpSpPr/>
          <p:nvPr/>
        </p:nvGrpSpPr>
        <p:grpSpPr>
          <a:xfrm>
            <a:off x="3893385" y="7700433"/>
            <a:ext cx="10501231" cy="1809803"/>
            <a:chOff x="0" y="0"/>
            <a:chExt cx="2592763" cy="446842"/>
          </a:xfrm>
        </p:grpSpPr>
        <p:sp>
          <p:nvSpPr>
            <p:cNvPr id="4" name="Freeform 4"/>
            <p:cNvSpPr/>
            <p:nvPr/>
          </p:nvSpPr>
          <p:spPr>
            <a:xfrm>
              <a:off x="0" y="0"/>
              <a:ext cx="2592763" cy="446842"/>
            </a:xfrm>
            <a:custGeom>
              <a:avLst/>
              <a:gdLst/>
              <a:ahLst/>
              <a:cxnLst/>
              <a:rect l="l" t="t" r="r" b="b"/>
              <a:pathLst>
                <a:path w="2592763" h="446842">
                  <a:moveTo>
                    <a:pt x="0" y="0"/>
                  </a:moveTo>
                  <a:lnTo>
                    <a:pt x="2592763" y="0"/>
                  </a:lnTo>
                  <a:lnTo>
                    <a:pt x="2592763" y="446842"/>
                  </a:lnTo>
                  <a:lnTo>
                    <a:pt x="0" y="446842"/>
                  </a:lnTo>
                  <a:close/>
                </a:path>
              </a:pathLst>
            </a:custGeom>
            <a:solidFill>
              <a:srgbClr val="B5A5EB"/>
            </a:solidFill>
          </p:spPr>
          <p:txBody>
            <a:bodyPr/>
            <a:lstStyle/>
            <a:p>
              <a:endParaRPr lang="en-US"/>
            </a:p>
          </p:txBody>
        </p:sp>
        <p:sp>
          <p:nvSpPr>
            <p:cNvPr id="5" name="TextBox 5"/>
            <p:cNvSpPr txBox="1"/>
            <p:nvPr/>
          </p:nvSpPr>
          <p:spPr>
            <a:xfrm>
              <a:off x="0" y="-38100"/>
              <a:ext cx="2592763" cy="484942"/>
            </a:xfrm>
            <a:prstGeom prst="rect">
              <a:avLst/>
            </a:prstGeom>
          </p:spPr>
          <p:txBody>
            <a:bodyPr lIns="51955" tIns="51955" rIns="51955" bIns="51955" rtlCol="0" anchor="ctr"/>
            <a:lstStyle/>
            <a:p>
              <a:pPr algn="ctr">
                <a:lnSpc>
                  <a:spcPts val="2004"/>
                </a:lnSpc>
              </a:pPr>
              <a:endParaRPr/>
            </a:p>
          </p:txBody>
        </p:sp>
      </p:grpSp>
      <p:sp>
        <p:nvSpPr>
          <p:cNvPr id="6" name="TextBox 6"/>
          <p:cNvSpPr txBox="1"/>
          <p:nvPr/>
        </p:nvSpPr>
        <p:spPr>
          <a:xfrm>
            <a:off x="5590651" y="222507"/>
            <a:ext cx="6409435" cy="1333716"/>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000000"/>
                </a:solidFill>
                <a:latin typeface="Cy Grotesk Wide"/>
                <a:ea typeface="Cy Grotesk Wide"/>
                <a:cs typeface="Cy Grotesk Wide"/>
                <a:sym typeface="Cy Grotesk Wide"/>
              </a:rPr>
              <a:t>Basic Plan Outline</a:t>
            </a:r>
          </a:p>
        </p:txBody>
      </p:sp>
      <p:sp>
        <p:nvSpPr>
          <p:cNvPr id="7" name="TextBox 7"/>
          <p:cNvSpPr txBox="1"/>
          <p:nvPr/>
        </p:nvSpPr>
        <p:spPr>
          <a:xfrm>
            <a:off x="5052635" y="9657266"/>
            <a:ext cx="8182730" cy="395940"/>
          </a:xfrm>
          <a:prstGeom prst="rect">
            <a:avLst/>
          </a:prstGeom>
        </p:spPr>
        <p:txBody>
          <a:bodyPr lIns="0" tIns="0" rIns="0" bIns="0" rtlCol="0" anchor="t">
            <a:spAutoFit/>
          </a:bodyPr>
          <a:lstStyle/>
          <a:p>
            <a:pPr algn="ctr">
              <a:lnSpc>
                <a:spcPts val="3267"/>
              </a:lnSpc>
              <a:spcBef>
                <a:spcPct val="0"/>
              </a:spcBef>
            </a:pPr>
            <a:r>
              <a:rPr lang="en-US" sz="2334" i="1">
                <a:solidFill>
                  <a:srgbClr val="000000"/>
                </a:solidFill>
                <a:latin typeface="Glacial Indifference Italics"/>
                <a:ea typeface="Glacial Indifference Italics"/>
                <a:cs typeface="Glacial Indifference Italics"/>
                <a:sym typeface="Glacial Indifference Italics"/>
              </a:rPr>
              <a:t>"I love it when a plan comes together." - Colonel Hannibal Smith</a:t>
            </a:r>
          </a:p>
        </p:txBody>
      </p:sp>
      <p:sp>
        <p:nvSpPr>
          <p:cNvPr id="8" name="TextBox 8"/>
          <p:cNvSpPr txBox="1"/>
          <p:nvPr/>
        </p:nvSpPr>
        <p:spPr>
          <a:xfrm>
            <a:off x="5371323" y="6949778"/>
            <a:ext cx="7545355" cy="560155"/>
          </a:xfrm>
          <a:prstGeom prst="rect">
            <a:avLst/>
          </a:prstGeom>
        </p:spPr>
        <p:txBody>
          <a:bodyPr lIns="0" tIns="0" rIns="0" bIns="0" rtlCol="0" anchor="t">
            <a:spAutoFit/>
          </a:bodyPr>
          <a:lstStyle/>
          <a:p>
            <a:pPr algn="ctr">
              <a:lnSpc>
                <a:spcPts val="2225"/>
              </a:lnSpc>
              <a:spcBef>
                <a:spcPct val="0"/>
              </a:spcBef>
            </a:pPr>
            <a:r>
              <a:rPr lang="en-US" sz="1589">
                <a:solidFill>
                  <a:srgbClr val="000000"/>
                </a:solidFill>
                <a:latin typeface="Glacial Indifference"/>
                <a:ea typeface="Glacial Indifference"/>
                <a:cs typeface="Glacial Indifference"/>
                <a:sym typeface="Glacial Indifference"/>
              </a:rPr>
              <a:t>Appendices can include your survey, public meeting notes and summaries, regulations, design guidelines, budgets for capital improvements, grant applications, etc. </a:t>
            </a:r>
          </a:p>
        </p:txBody>
      </p:sp>
      <p:sp>
        <p:nvSpPr>
          <p:cNvPr id="9" name="TextBox 9"/>
          <p:cNvSpPr txBox="1"/>
          <p:nvPr/>
        </p:nvSpPr>
        <p:spPr>
          <a:xfrm>
            <a:off x="3970667" y="7759294"/>
            <a:ext cx="10423948" cy="1605211"/>
          </a:xfrm>
          <a:prstGeom prst="rect">
            <a:avLst/>
          </a:prstGeom>
        </p:spPr>
        <p:txBody>
          <a:bodyPr lIns="0" tIns="0" rIns="0" bIns="0" rtlCol="0" anchor="t">
            <a:spAutoFit/>
          </a:bodyPr>
          <a:lstStyle/>
          <a:p>
            <a:pPr algn="ctr">
              <a:lnSpc>
                <a:spcPts val="2569"/>
              </a:lnSpc>
            </a:pPr>
            <a:r>
              <a:rPr lang="en-US" sz="1835">
                <a:solidFill>
                  <a:srgbClr val="000000"/>
                </a:solidFill>
                <a:latin typeface="Cy Grotesk Wide"/>
                <a:ea typeface="Cy Grotesk Wide"/>
                <a:cs typeface="Cy Grotesk Wide"/>
                <a:sym typeface="Cy Grotesk Wide"/>
              </a:rPr>
              <a:t>Your Community’s Comprehensive Plan shouldn’t be something that sits on a shelf and collects dust. It should be something that your community uses and reflects on when making decisions and to move your community forward. Make your Comprehensive Plan something that you will use, it can be short and sweet, have pictures and graphs, be aesthetically pleasing, etc.  </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9620" y="2183573"/>
            <a:ext cx="7290916" cy="6665642"/>
            <a:chOff x="0" y="0"/>
            <a:chExt cx="1332921" cy="1218608"/>
          </a:xfrm>
        </p:grpSpPr>
        <p:sp>
          <p:nvSpPr>
            <p:cNvPr id="3" name="Freeform 3"/>
            <p:cNvSpPr/>
            <p:nvPr/>
          </p:nvSpPr>
          <p:spPr>
            <a:xfrm>
              <a:off x="0" y="0"/>
              <a:ext cx="1332921" cy="1218608"/>
            </a:xfrm>
            <a:custGeom>
              <a:avLst/>
              <a:gdLst/>
              <a:ahLst/>
              <a:cxnLst/>
              <a:rect l="l" t="t" r="r" b="b"/>
              <a:pathLst>
                <a:path w="1332921" h="1218608">
                  <a:moveTo>
                    <a:pt x="40351" y="0"/>
                  </a:moveTo>
                  <a:lnTo>
                    <a:pt x="1292570" y="0"/>
                  </a:lnTo>
                  <a:cubicBezTo>
                    <a:pt x="1314855" y="0"/>
                    <a:pt x="1332921" y="18066"/>
                    <a:pt x="1332921" y="40351"/>
                  </a:cubicBezTo>
                  <a:lnTo>
                    <a:pt x="1332921" y="1178258"/>
                  </a:lnTo>
                  <a:cubicBezTo>
                    <a:pt x="1332921" y="1200543"/>
                    <a:pt x="1314855" y="1218608"/>
                    <a:pt x="1292570" y="1218608"/>
                  </a:cubicBezTo>
                  <a:lnTo>
                    <a:pt x="40351" y="1218608"/>
                  </a:lnTo>
                  <a:cubicBezTo>
                    <a:pt x="18066" y="1218608"/>
                    <a:pt x="0" y="1200543"/>
                    <a:pt x="0" y="1178258"/>
                  </a:cubicBezTo>
                  <a:lnTo>
                    <a:pt x="0" y="40351"/>
                  </a:lnTo>
                  <a:cubicBezTo>
                    <a:pt x="0" y="18066"/>
                    <a:pt x="18066" y="0"/>
                    <a:pt x="40351" y="0"/>
                  </a:cubicBezTo>
                  <a:close/>
                </a:path>
              </a:pathLst>
            </a:custGeom>
            <a:solidFill>
              <a:srgbClr val="A2C4E0"/>
            </a:solidFill>
          </p:spPr>
          <p:txBody>
            <a:bodyPr/>
            <a:lstStyle/>
            <a:p>
              <a:endParaRPr lang="en-US"/>
            </a:p>
          </p:txBody>
        </p:sp>
        <p:sp>
          <p:nvSpPr>
            <p:cNvPr id="4" name="TextBox 4"/>
            <p:cNvSpPr txBox="1"/>
            <p:nvPr/>
          </p:nvSpPr>
          <p:spPr>
            <a:xfrm>
              <a:off x="0" y="-38100"/>
              <a:ext cx="1332921" cy="1256708"/>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724334" y="2589596"/>
            <a:ext cx="2837847" cy="2837847"/>
            <a:chOff x="0" y="0"/>
            <a:chExt cx="812800" cy="812800"/>
          </a:xfrm>
        </p:grpSpPr>
        <p:sp>
          <p:nvSpPr>
            <p:cNvPr id="6" name="Freeform 6"/>
            <p:cNvSpPr/>
            <p:nvPr/>
          </p:nvSpPr>
          <p:spPr>
            <a:xfrm>
              <a:off x="0" y="0"/>
              <a:ext cx="812800" cy="812800"/>
            </a:xfrm>
            <a:custGeom>
              <a:avLst/>
              <a:gdLst/>
              <a:ahLst/>
              <a:cxnLst/>
              <a:rect l="l" t="t" r="r" b="b"/>
              <a:pathLst>
                <a:path w="812800" h="812800">
                  <a:moveTo>
                    <a:pt x="46378" y="0"/>
                  </a:moveTo>
                  <a:lnTo>
                    <a:pt x="766422" y="0"/>
                  </a:lnTo>
                  <a:cubicBezTo>
                    <a:pt x="792036" y="0"/>
                    <a:pt x="812800" y="20764"/>
                    <a:pt x="812800" y="46378"/>
                  </a:cubicBezTo>
                  <a:lnTo>
                    <a:pt x="812800" y="766422"/>
                  </a:lnTo>
                  <a:cubicBezTo>
                    <a:pt x="812800" y="792036"/>
                    <a:pt x="792036" y="812800"/>
                    <a:pt x="766422" y="812800"/>
                  </a:cubicBezTo>
                  <a:lnTo>
                    <a:pt x="46378" y="812800"/>
                  </a:lnTo>
                  <a:cubicBezTo>
                    <a:pt x="20764" y="812800"/>
                    <a:pt x="0" y="792036"/>
                    <a:pt x="0" y="766422"/>
                  </a:cubicBezTo>
                  <a:lnTo>
                    <a:pt x="0" y="46378"/>
                  </a:lnTo>
                  <a:cubicBezTo>
                    <a:pt x="0" y="20764"/>
                    <a:pt x="20764" y="0"/>
                    <a:pt x="46378" y="0"/>
                  </a:cubicBezTo>
                  <a:close/>
                </a:path>
              </a:pathLst>
            </a:custGeom>
            <a:blipFill>
              <a:blip r:embed="rId2"/>
              <a:stretch>
                <a:fillRect l="-15658" r="-15658"/>
              </a:stretch>
            </a:blipFill>
          </p:spPr>
          <p:txBody>
            <a:bodyPr/>
            <a:lstStyle/>
            <a:p>
              <a:endParaRPr lang="en-US"/>
            </a:p>
          </p:txBody>
        </p:sp>
      </p:grpSp>
      <p:grpSp>
        <p:nvGrpSpPr>
          <p:cNvPr id="7" name="Group 7"/>
          <p:cNvGrpSpPr/>
          <p:nvPr/>
        </p:nvGrpSpPr>
        <p:grpSpPr>
          <a:xfrm>
            <a:off x="7251384" y="5791068"/>
            <a:ext cx="2993810" cy="2993810"/>
            <a:chOff x="0" y="0"/>
            <a:chExt cx="812800" cy="812800"/>
          </a:xfrm>
        </p:grpSpPr>
        <p:sp>
          <p:nvSpPr>
            <p:cNvPr id="8" name="Freeform 8"/>
            <p:cNvSpPr/>
            <p:nvPr/>
          </p:nvSpPr>
          <p:spPr>
            <a:xfrm>
              <a:off x="0" y="0"/>
              <a:ext cx="812800" cy="812800"/>
            </a:xfrm>
            <a:custGeom>
              <a:avLst/>
              <a:gdLst/>
              <a:ahLst/>
              <a:cxnLst/>
              <a:rect l="l" t="t" r="r" b="b"/>
              <a:pathLst>
                <a:path w="812800" h="812800">
                  <a:moveTo>
                    <a:pt x="98267" y="0"/>
                  </a:moveTo>
                  <a:lnTo>
                    <a:pt x="714533" y="0"/>
                  </a:lnTo>
                  <a:cubicBezTo>
                    <a:pt x="768804" y="0"/>
                    <a:pt x="812800" y="43996"/>
                    <a:pt x="812800" y="98267"/>
                  </a:cubicBezTo>
                  <a:lnTo>
                    <a:pt x="812800" y="714533"/>
                  </a:lnTo>
                  <a:cubicBezTo>
                    <a:pt x="812800" y="768804"/>
                    <a:pt x="768804" y="812800"/>
                    <a:pt x="714533" y="812800"/>
                  </a:cubicBezTo>
                  <a:lnTo>
                    <a:pt x="98267" y="812800"/>
                  </a:lnTo>
                  <a:cubicBezTo>
                    <a:pt x="43996" y="812800"/>
                    <a:pt x="0" y="768804"/>
                    <a:pt x="0" y="714533"/>
                  </a:cubicBezTo>
                  <a:lnTo>
                    <a:pt x="0" y="98267"/>
                  </a:lnTo>
                  <a:cubicBezTo>
                    <a:pt x="0" y="43996"/>
                    <a:pt x="43996" y="0"/>
                    <a:pt x="98267" y="0"/>
                  </a:cubicBezTo>
                  <a:close/>
                </a:path>
              </a:pathLst>
            </a:custGeom>
            <a:solidFill>
              <a:srgbClr val="23547B"/>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4014601" y="2589596"/>
            <a:ext cx="2837847" cy="2837847"/>
            <a:chOff x="0" y="0"/>
            <a:chExt cx="812800" cy="812800"/>
          </a:xfrm>
        </p:grpSpPr>
        <p:sp>
          <p:nvSpPr>
            <p:cNvPr id="11" name="Freeform 11"/>
            <p:cNvSpPr/>
            <p:nvPr/>
          </p:nvSpPr>
          <p:spPr>
            <a:xfrm>
              <a:off x="0" y="0"/>
              <a:ext cx="812800" cy="812800"/>
            </a:xfrm>
            <a:custGeom>
              <a:avLst/>
              <a:gdLst/>
              <a:ahLst/>
              <a:cxnLst/>
              <a:rect l="l" t="t" r="r" b="b"/>
              <a:pathLst>
                <a:path w="812800" h="812800">
                  <a:moveTo>
                    <a:pt x="46378" y="0"/>
                  </a:moveTo>
                  <a:lnTo>
                    <a:pt x="766422" y="0"/>
                  </a:lnTo>
                  <a:cubicBezTo>
                    <a:pt x="792036" y="0"/>
                    <a:pt x="812800" y="20764"/>
                    <a:pt x="812800" y="46378"/>
                  </a:cubicBezTo>
                  <a:lnTo>
                    <a:pt x="812800" y="766422"/>
                  </a:lnTo>
                  <a:cubicBezTo>
                    <a:pt x="812800" y="792036"/>
                    <a:pt x="792036" y="812800"/>
                    <a:pt x="766422" y="812800"/>
                  </a:cubicBezTo>
                  <a:lnTo>
                    <a:pt x="46378" y="812800"/>
                  </a:lnTo>
                  <a:cubicBezTo>
                    <a:pt x="20764" y="812800"/>
                    <a:pt x="0" y="792036"/>
                    <a:pt x="0" y="766422"/>
                  </a:cubicBezTo>
                  <a:lnTo>
                    <a:pt x="0" y="46378"/>
                  </a:lnTo>
                  <a:cubicBezTo>
                    <a:pt x="0" y="20764"/>
                    <a:pt x="20764" y="0"/>
                    <a:pt x="46378" y="0"/>
                  </a:cubicBezTo>
                  <a:close/>
                </a:path>
              </a:pathLst>
            </a:custGeom>
            <a:blipFill>
              <a:blip r:embed="rId3"/>
              <a:stretch>
                <a:fillRect l="-37719" r="-37719"/>
              </a:stretch>
            </a:blipFill>
          </p:spPr>
          <p:txBody>
            <a:bodyPr/>
            <a:lstStyle/>
            <a:p>
              <a:endParaRPr lang="en-US"/>
            </a:p>
          </p:txBody>
        </p:sp>
      </p:grpSp>
      <p:grpSp>
        <p:nvGrpSpPr>
          <p:cNvPr id="12" name="Group 12"/>
          <p:cNvGrpSpPr/>
          <p:nvPr/>
        </p:nvGrpSpPr>
        <p:grpSpPr>
          <a:xfrm>
            <a:off x="7281043" y="2589596"/>
            <a:ext cx="2837847" cy="2837847"/>
            <a:chOff x="0" y="0"/>
            <a:chExt cx="812800" cy="812800"/>
          </a:xfrm>
        </p:grpSpPr>
        <p:sp>
          <p:nvSpPr>
            <p:cNvPr id="13" name="Freeform 13"/>
            <p:cNvSpPr/>
            <p:nvPr/>
          </p:nvSpPr>
          <p:spPr>
            <a:xfrm>
              <a:off x="0" y="0"/>
              <a:ext cx="812800" cy="812800"/>
            </a:xfrm>
            <a:custGeom>
              <a:avLst/>
              <a:gdLst/>
              <a:ahLst/>
              <a:cxnLst/>
              <a:rect l="l" t="t" r="r" b="b"/>
              <a:pathLst>
                <a:path w="812800" h="812800">
                  <a:moveTo>
                    <a:pt x="46378" y="0"/>
                  </a:moveTo>
                  <a:lnTo>
                    <a:pt x="766422" y="0"/>
                  </a:lnTo>
                  <a:cubicBezTo>
                    <a:pt x="792036" y="0"/>
                    <a:pt x="812800" y="20764"/>
                    <a:pt x="812800" y="46378"/>
                  </a:cubicBezTo>
                  <a:lnTo>
                    <a:pt x="812800" y="766422"/>
                  </a:lnTo>
                  <a:cubicBezTo>
                    <a:pt x="812800" y="792036"/>
                    <a:pt x="792036" y="812800"/>
                    <a:pt x="766422" y="812800"/>
                  </a:cubicBezTo>
                  <a:lnTo>
                    <a:pt x="46378" y="812800"/>
                  </a:lnTo>
                  <a:cubicBezTo>
                    <a:pt x="20764" y="812800"/>
                    <a:pt x="0" y="792036"/>
                    <a:pt x="0" y="766422"/>
                  </a:cubicBezTo>
                  <a:lnTo>
                    <a:pt x="0" y="46378"/>
                  </a:lnTo>
                  <a:cubicBezTo>
                    <a:pt x="0" y="20764"/>
                    <a:pt x="20764" y="0"/>
                    <a:pt x="46378" y="0"/>
                  </a:cubicBezTo>
                  <a:close/>
                </a:path>
              </a:pathLst>
            </a:custGeom>
            <a:blipFill>
              <a:blip r:embed="rId4"/>
              <a:stretch>
                <a:fillRect l="-15789" r="-15789"/>
              </a:stretch>
            </a:blipFill>
          </p:spPr>
          <p:txBody>
            <a:bodyPr/>
            <a:lstStyle/>
            <a:p>
              <a:endParaRPr lang="en-US"/>
            </a:p>
          </p:txBody>
        </p:sp>
      </p:grpSp>
      <p:grpSp>
        <p:nvGrpSpPr>
          <p:cNvPr id="14" name="Group 14"/>
          <p:cNvGrpSpPr/>
          <p:nvPr/>
        </p:nvGrpSpPr>
        <p:grpSpPr>
          <a:xfrm>
            <a:off x="760630" y="5869050"/>
            <a:ext cx="2837847" cy="2837847"/>
            <a:chOff x="0" y="0"/>
            <a:chExt cx="812800" cy="812800"/>
          </a:xfrm>
        </p:grpSpPr>
        <p:sp>
          <p:nvSpPr>
            <p:cNvPr id="15" name="Freeform 15"/>
            <p:cNvSpPr/>
            <p:nvPr/>
          </p:nvSpPr>
          <p:spPr>
            <a:xfrm>
              <a:off x="0" y="0"/>
              <a:ext cx="812800" cy="812800"/>
            </a:xfrm>
            <a:custGeom>
              <a:avLst/>
              <a:gdLst/>
              <a:ahLst/>
              <a:cxnLst/>
              <a:rect l="l" t="t" r="r" b="b"/>
              <a:pathLst>
                <a:path w="812800" h="812800">
                  <a:moveTo>
                    <a:pt x="46378" y="0"/>
                  </a:moveTo>
                  <a:lnTo>
                    <a:pt x="766422" y="0"/>
                  </a:lnTo>
                  <a:cubicBezTo>
                    <a:pt x="792036" y="0"/>
                    <a:pt x="812800" y="20764"/>
                    <a:pt x="812800" y="46378"/>
                  </a:cubicBezTo>
                  <a:lnTo>
                    <a:pt x="812800" y="766422"/>
                  </a:lnTo>
                  <a:cubicBezTo>
                    <a:pt x="812800" y="792036"/>
                    <a:pt x="792036" y="812800"/>
                    <a:pt x="766422" y="812800"/>
                  </a:cubicBezTo>
                  <a:lnTo>
                    <a:pt x="46378" y="812800"/>
                  </a:lnTo>
                  <a:cubicBezTo>
                    <a:pt x="20764" y="812800"/>
                    <a:pt x="0" y="792036"/>
                    <a:pt x="0" y="766422"/>
                  </a:cubicBezTo>
                  <a:lnTo>
                    <a:pt x="0" y="46378"/>
                  </a:lnTo>
                  <a:cubicBezTo>
                    <a:pt x="0" y="20764"/>
                    <a:pt x="20764" y="0"/>
                    <a:pt x="46378" y="0"/>
                  </a:cubicBezTo>
                  <a:close/>
                </a:path>
              </a:pathLst>
            </a:custGeom>
            <a:blipFill>
              <a:blip r:embed="rId5"/>
              <a:stretch>
                <a:fillRect l="-25046" r="-25046"/>
              </a:stretch>
            </a:blipFill>
          </p:spPr>
          <p:txBody>
            <a:bodyPr/>
            <a:lstStyle/>
            <a:p>
              <a:endParaRPr lang="en-US"/>
            </a:p>
          </p:txBody>
        </p:sp>
      </p:grpSp>
      <p:grpSp>
        <p:nvGrpSpPr>
          <p:cNvPr id="16" name="Group 16"/>
          <p:cNvGrpSpPr/>
          <p:nvPr/>
        </p:nvGrpSpPr>
        <p:grpSpPr>
          <a:xfrm>
            <a:off x="4026793" y="5869050"/>
            <a:ext cx="2837847" cy="2837847"/>
            <a:chOff x="0" y="0"/>
            <a:chExt cx="812800" cy="812800"/>
          </a:xfrm>
        </p:grpSpPr>
        <p:sp>
          <p:nvSpPr>
            <p:cNvPr id="17" name="Freeform 17"/>
            <p:cNvSpPr/>
            <p:nvPr/>
          </p:nvSpPr>
          <p:spPr>
            <a:xfrm>
              <a:off x="0" y="0"/>
              <a:ext cx="812800" cy="812800"/>
            </a:xfrm>
            <a:custGeom>
              <a:avLst/>
              <a:gdLst/>
              <a:ahLst/>
              <a:cxnLst/>
              <a:rect l="l" t="t" r="r" b="b"/>
              <a:pathLst>
                <a:path w="812800" h="812800">
                  <a:moveTo>
                    <a:pt x="46378" y="0"/>
                  </a:moveTo>
                  <a:lnTo>
                    <a:pt x="766422" y="0"/>
                  </a:lnTo>
                  <a:cubicBezTo>
                    <a:pt x="792036" y="0"/>
                    <a:pt x="812800" y="20764"/>
                    <a:pt x="812800" y="46378"/>
                  </a:cubicBezTo>
                  <a:lnTo>
                    <a:pt x="812800" y="766422"/>
                  </a:lnTo>
                  <a:cubicBezTo>
                    <a:pt x="812800" y="792036"/>
                    <a:pt x="792036" y="812800"/>
                    <a:pt x="766422" y="812800"/>
                  </a:cubicBezTo>
                  <a:lnTo>
                    <a:pt x="46378" y="812800"/>
                  </a:lnTo>
                  <a:cubicBezTo>
                    <a:pt x="20764" y="812800"/>
                    <a:pt x="0" y="792036"/>
                    <a:pt x="0" y="766422"/>
                  </a:cubicBezTo>
                  <a:lnTo>
                    <a:pt x="0" y="46378"/>
                  </a:lnTo>
                  <a:cubicBezTo>
                    <a:pt x="0" y="20764"/>
                    <a:pt x="20764" y="0"/>
                    <a:pt x="46378" y="0"/>
                  </a:cubicBezTo>
                  <a:close/>
                </a:path>
              </a:pathLst>
            </a:custGeom>
            <a:blipFill>
              <a:blip r:embed="rId6"/>
              <a:stretch>
                <a:fillRect l="-32135" r="-32135"/>
              </a:stretch>
            </a:blipFill>
          </p:spPr>
          <p:txBody>
            <a:bodyPr/>
            <a:lstStyle/>
            <a:p>
              <a:endParaRPr lang="en-US"/>
            </a:p>
          </p:txBody>
        </p:sp>
      </p:grpSp>
      <p:sp>
        <p:nvSpPr>
          <p:cNvPr id="18" name="TextBox 18"/>
          <p:cNvSpPr txBox="1"/>
          <p:nvPr/>
        </p:nvSpPr>
        <p:spPr>
          <a:xfrm>
            <a:off x="13014393" y="8356190"/>
            <a:ext cx="1593382" cy="398585"/>
          </a:xfrm>
          <a:prstGeom prst="rect">
            <a:avLst/>
          </a:prstGeom>
        </p:spPr>
        <p:txBody>
          <a:bodyPr lIns="0" tIns="0" rIns="0" bIns="0" rtlCol="0" anchor="t">
            <a:spAutoFit/>
          </a:bodyPr>
          <a:lstStyle/>
          <a:p>
            <a:pPr algn="l">
              <a:lnSpc>
                <a:spcPts val="3203"/>
              </a:lnSpc>
            </a:pPr>
            <a:r>
              <a:rPr lang="en-US" sz="2288" u="sng">
                <a:solidFill>
                  <a:srgbClr val="000000"/>
                </a:solidFill>
                <a:latin typeface="Glacial Indifference"/>
                <a:ea typeface="Glacial Indifference"/>
                <a:cs typeface="Glacial Indifference"/>
                <a:sym typeface="Glacial Indifference"/>
                <a:hlinkClick r:id="rId7" tooltip="https://data.census.gov/profile/Richmondville_village,_New_York?g=160XX00US3661588"/>
              </a:rPr>
              <a:t>Census Data</a:t>
            </a:r>
          </a:p>
        </p:txBody>
      </p:sp>
      <p:sp>
        <p:nvSpPr>
          <p:cNvPr id="19" name="TextBox 19"/>
          <p:cNvSpPr txBox="1"/>
          <p:nvPr/>
        </p:nvSpPr>
        <p:spPr>
          <a:xfrm>
            <a:off x="11660334" y="2204086"/>
            <a:ext cx="5103363" cy="496818"/>
          </a:xfrm>
          <a:prstGeom prst="rect">
            <a:avLst/>
          </a:prstGeom>
        </p:spPr>
        <p:txBody>
          <a:bodyPr lIns="0" tIns="0" rIns="0" bIns="0" rtlCol="0" anchor="t">
            <a:spAutoFit/>
          </a:bodyPr>
          <a:lstStyle/>
          <a:p>
            <a:pPr algn="ctr">
              <a:lnSpc>
                <a:spcPts val="4271"/>
              </a:lnSpc>
            </a:pPr>
            <a:r>
              <a:rPr lang="en-US" sz="3050" u="sng">
                <a:solidFill>
                  <a:srgbClr val="000000"/>
                </a:solidFill>
                <a:latin typeface="Poppins Bold"/>
                <a:ea typeface="Poppins Bold"/>
                <a:cs typeface="Poppins Bold"/>
                <a:sym typeface="Poppins Bold"/>
                <a:hlinkClick r:id="rId8" tooltip="https://www.census.gov/quickfacts/table/PST045215/3661588"/>
              </a:rPr>
              <a:t>Community Quick Facts </a:t>
            </a:r>
          </a:p>
        </p:txBody>
      </p:sp>
      <p:sp>
        <p:nvSpPr>
          <p:cNvPr id="20" name="TextBox 20"/>
          <p:cNvSpPr txBox="1"/>
          <p:nvPr/>
        </p:nvSpPr>
        <p:spPr>
          <a:xfrm>
            <a:off x="10708561" y="2630657"/>
            <a:ext cx="7049190" cy="5782683"/>
          </a:xfrm>
          <a:prstGeom prst="rect">
            <a:avLst/>
          </a:prstGeom>
        </p:spPr>
        <p:txBody>
          <a:bodyPr lIns="0" tIns="0" rIns="0" bIns="0" rtlCol="0" anchor="t">
            <a:spAutoFit/>
          </a:bodyPr>
          <a:lstStyle/>
          <a:p>
            <a:pPr algn="l">
              <a:lnSpc>
                <a:spcPts val="4271"/>
              </a:lnSpc>
            </a:pPr>
            <a:r>
              <a:rPr lang="en-US" sz="3050">
                <a:solidFill>
                  <a:srgbClr val="000000"/>
                </a:solidFill>
                <a:latin typeface="Glacial Indifference"/>
                <a:ea typeface="Glacial Indifference"/>
                <a:cs typeface="Glacial Indifference"/>
                <a:sym typeface="Glacial Indifference"/>
              </a:rPr>
              <a:t>Population (2020): 2,756</a:t>
            </a:r>
          </a:p>
          <a:p>
            <a:pPr algn="l">
              <a:lnSpc>
                <a:spcPts val="4271"/>
              </a:lnSpc>
            </a:pPr>
            <a:r>
              <a:rPr lang="en-US" sz="3050">
                <a:solidFill>
                  <a:srgbClr val="000000"/>
                </a:solidFill>
                <a:latin typeface="Glacial Indifference"/>
                <a:ea typeface="Glacial Indifference"/>
                <a:cs typeface="Glacial Indifference"/>
                <a:sym typeface="Glacial Indifference"/>
              </a:rPr>
              <a:t>Median households Income: $72,716</a:t>
            </a:r>
          </a:p>
          <a:p>
            <a:pPr algn="l">
              <a:lnSpc>
                <a:spcPts val="4271"/>
              </a:lnSpc>
            </a:pPr>
            <a:r>
              <a:rPr lang="en-US" sz="3050">
                <a:solidFill>
                  <a:srgbClr val="000000"/>
                </a:solidFill>
                <a:latin typeface="Glacial Indifference"/>
                <a:ea typeface="Glacial Indifference"/>
                <a:cs typeface="Glacial Indifference"/>
                <a:sym typeface="Glacial Indifference"/>
              </a:rPr>
              <a:t>Persons under 18: 16.1%</a:t>
            </a:r>
          </a:p>
          <a:p>
            <a:pPr algn="l">
              <a:lnSpc>
                <a:spcPts val="4271"/>
              </a:lnSpc>
            </a:pPr>
            <a:r>
              <a:rPr lang="en-US" sz="3050">
                <a:solidFill>
                  <a:srgbClr val="000000"/>
                </a:solidFill>
                <a:latin typeface="Glacial Indifference"/>
                <a:ea typeface="Glacial Indifference"/>
                <a:cs typeface="Glacial Indifference"/>
                <a:sym typeface="Glacial Indifference"/>
              </a:rPr>
              <a:t>Persons 65 and over: 22.8%</a:t>
            </a:r>
          </a:p>
          <a:p>
            <a:pPr algn="l">
              <a:lnSpc>
                <a:spcPts val="4271"/>
              </a:lnSpc>
            </a:pPr>
            <a:r>
              <a:rPr lang="en-US" sz="3050">
                <a:solidFill>
                  <a:srgbClr val="000000"/>
                </a:solidFill>
                <a:latin typeface="Glacial Indifference"/>
                <a:ea typeface="Glacial Indifference"/>
                <a:cs typeface="Glacial Indifference"/>
                <a:sym typeface="Glacial Indifference"/>
              </a:rPr>
              <a:t>Average travel time to work: 22.8 Minutes </a:t>
            </a:r>
          </a:p>
          <a:p>
            <a:pPr algn="l">
              <a:lnSpc>
                <a:spcPts val="4271"/>
              </a:lnSpc>
            </a:pPr>
            <a:r>
              <a:rPr lang="en-US" sz="3050">
                <a:solidFill>
                  <a:srgbClr val="000000"/>
                </a:solidFill>
                <a:latin typeface="Glacial Indifference"/>
                <a:ea typeface="Glacial Indifference"/>
                <a:cs typeface="Glacial Indifference"/>
                <a:sym typeface="Glacial Indifference"/>
              </a:rPr>
              <a:t>Homeownership rate: 71.1%</a:t>
            </a:r>
          </a:p>
          <a:p>
            <a:pPr algn="l">
              <a:lnSpc>
                <a:spcPts val="4271"/>
              </a:lnSpc>
            </a:pPr>
            <a:r>
              <a:rPr lang="en-US" sz="3050">
                <a:solidFill>
                  <a:srgbClr val="000000"/>
                </a:solidFill>
                <a:latin typeface="Glacial Indifference"/>
                <a:ea typeface="Glacial Indifference"/>
                <a:cs typeface="Glacial Indifference"/>
                <a:sym typeface="Glacial Indifference"/>
              </a:rPr>
              <a:t>Households: 1,165</a:t>
            </a:r>
          </a:p>
          <a:p>
            <a:pPr algn="l">
              <a:lnSpc>
                <a:spcPts val="4271"/>
              </a:lnSpc>
            </a:pPr>
            <a:r>
              <a:rPr lang="en-US" sz="3050">
                <a:solidFill>
                  <a:srgbClr val="000000"/>
                </a:solidFill>
                <a:latin typeface="Glacial Indifference"/>
                <a:ea typeface="Glacial Indifference"/>
                <a:cs typeface="Glacial Indifference"/>
                <a:sym typeface="Glacial Indifference"/>
              </a:rPr>
              <a:t>Disabled population: 15.4%</a:t>
            </a:r>
          </a:p>
          <a:p>
            <a:pPr algn="l">
              <a:lnSpc>
                <a:spcPts val="4271"/>
              </a:lnSpc>
            </a:pPr>
            <a:r>
              <a:rPr lang="en-US" sz="3050">
                <a:solidFill>
                  <a:srgbClr val="000000"/>
                </a:solidFill>
                <a:latin typeface="Glacial Indifference"/>
                <a:ea typeface="Glacial Indifference"/>
                <a:cs typeface="Glacial Indifference"/>
                <a:sym typeface="Glacial Indifference"/>
              </a:rPr>
              <a:t>Employment Rate: 48.2%</a:t>
            </a:r>
          </a:p>
          <a:p>
            <a:pPr algn="l">
              <a:lnSpc>
                <a:spcPts val="4271"/>
              </a:lnSpc>
            </a:pPr>
            <a:r>
              <a:rPr lang="en-US" sz="3050">
                <a:solidFill>
                  <a:srgbClr val="000000"/>
                </a:solidFill>
                <a:latin typeface="Glacial Indifference"/>
                <a:ea typeface="Glacial Indifference"/>
                <a:cs typeface="Glacial Indifference"/>
                <a:sym typeface="Glacial Indifference"/>
              </a:rPr>
              <a:t>Percent Poverty: 12.6%</a:t>
            </a:r>
          </a:p>
          <a:p>
            <a:pPr algn="l">
              <a:lnSpc>
                <a:spcPts val="4271"/>
              </a:lnSpc>
            </a:pPr>
            <a:r>
              <a:rPr lang="en-US" sz="3050">
                <a:solidFill>
                  <a:srgbClr val="000000"/>
                </a:solidFill>
                <a:latin typeface="Glacial Indifference"/>
                <a:ea typeface="Glacial Indifference"/>
                <a:cs typeface="Glacial Indifference"/>
                <a:sym typeface="Glacial Indifference"/>
              </a:rPr>
              <a:t>Work from home: 3.3% (2023 ACS)</a:t>
            </a:r>
          </a:p>
        </p:txBody>
      </p:sp>
      <p:sp>
        <p:nvSpPr>
          <p:cNvPr id="21" name="TextBox 21"/>
          <p:cNvSpPr txBox="1"/>
          <p:nvPr/>
        </p:nvSpPr>
        <p:spPr>
          <a:xfrm>
            <a:off x="3497137" y="2135948"/>
            <a:ext cx="3872775" cy="392500"/>
          </a:xfrm>
          <a:prstGeom prst="rect">
            <a:avLst/>
          </a:prstGeom>
        </p:spPr>
        <p:txBody>
          <a:bodyPr lIns="0" tIns="0" rIns="0" bIns="0" rtlCol="0" anchor="t">
            <a:spAutoFit/>
          </a:bodyPr>
          <a:lstStyle/>
          <a:p>
            <a:pPr algn="ctr">
              <a:lnSpc>
                <a:spcPts val="3235"/>
              </a:lnSpc>
            </a:pPr>
            <a:r>
              <a:rPr lang="en-US" sz="2311">
                <a:solidFill>
                  <a:srgbClr val="000000"/>
                </a:solidFill>
                <a:latin typeface="Poppins Bold"/>
                <a:ea typeface="Poppins Bold"/>
                <a:cs typeface="Poppins Bold"/>
                <a:sym typeface="Poppins Bold"/>
              </a:rPr>
              <a:t>Maps of the Community </a:t>
            </a:r>
          </a:p>
        </p:txBody>
      </p:sp>
      <p:sp>
        <p:nvSpPr>
          <p:cNvPr id="22" name="TextBox 22"/>
          <p:cNvSpPr txBox="1"/>
          <p:nvPr/>
        </p:nvSpPr>
        <p:spPr>
          <a:xfrm>
            <a:off x="1428494" y="5389343"/>
            <a:ext cx="1429527" cy="268016"/>
          </a:xfrm>
          <a:prstGeom prst="rect">
            <a:avLst/>
          </a:prstGeom>
        </p:spPr>
        <p:txBody>
          <a:bodyPr lIns="0" tIns="0" rIns="0" bIns="0" rtlCol="0" anchor="t">
            <a:spAutoFit/>
          </a:bodyPr>
          <a:lstStyle/>
          <a:p>
            <a:pPr algn="just">
              <a:lnSpc>
                <a:spcPts val="2157"/>
              </a:lnSpc>
            </a:pPr>
            <a:r>
              <a:rPr lang="en-US" sz="1540" u="sng">
                <a:solidFill>
                  <a:srgbClr val="000000"/>
                </a:solidFill>
                <a:latin typeface="Glacial Indifference"/>
                <a:ea typeface="Glacial Indifference"/>
                <a:cs typeface="Glacial Indifference"/>
                <a:sym typeface="Glacial Indifference"/>
                <a:hlinkClick r:id="rId9" tooltip="https://msc.fema.gov/portal/home"/>
              </a:rPr>
              <a:t>FEMA Flood Map</a:t>
            </a:r>
          </a:p>
        </p:txBody>
      </p:sp>
      <p:sp>
        <p:nvSpPr>
          <p:cNvPr id="23" name="TextBox 23"/>
          <p:cNvSpPr txBox="1"/>
          <p:nvPr/>
        </p:nvSpPr>
        <p:spPr>
          <a:xfrm>
            <a:off x="4209291" y="5389343"/>
            <a:ext cx="2472293" cy="268016"/>
          </a:xfrm>
          <a:prstGeom prst="rect">
            <a:avLst/>
          </a:prstGeom>
        </p:spPr>
        <p:txBody>
          <a:bodyPr lIns="0" tIns="0" rIns="0" bIns="0" rtlCol="0" anchor="t">
            <a:spAutoFit/>
          </a:bodyPr>
          <a:lstStyle/>
          <a:p>
            <a:pPr algn="just">
              <a:lnSpc>
                <a:spcPts val="2157"/>
              </a:lnSpc>
            </a:pPr>
            <a:r>
              <a:rPr lang="en-US" sz="1540" u="sng">
                <a:solidFill>
                  <a:srgbClr val="000000"/>
                </a:solidFill>
                <a:latin typeface="Glacial Indifference"/>
                <a:ea typeface="Glacial Indifference"/>
                <a:cs typeface="Glacial Indifference"/>
                <a:sym typeface="Glacial Indifference"/>
                <a:hlinkClick r:id="rId10" tooltip="https://www.fws.gov/program/national-wetlands-inventory/wetlands-mapper"/>
              </a:rPr>
              <a:t>US Fish and Wildlife Wetlands</a:t>
            </a:r>
          </a:p>
        </p:txBody>
      </p:sp>
      <p:sp>
        <p:nvSpPr>
          <p:cNvPr id="24" name="TextBox 24"/>
          <p:cNvSpPr txBox="1"/>
          <p:nvPr/>
        </p:nvSpPr>
        <p:spPr>
          <a:xfrm>
            <a:off x="610925" y="8668797"/>
            <a:ext cx="3064665" cy="268016"/>
          </a:xfrm>
          <a:prstGeom prst="rect">
            <a:avLst/>
          </a:prstGeom>
        </p:spPr>
        <p:txBody>
          <a:bodyPr lIns="0" tIns="0" rIns="0" bIns="0" rtlCol="0" anchor="t">
            <a:spAutoFit/>
          </a:bodyPr>
          <a:lstStyle/>
          <a:p>
            <a:pPr algn="ctr">
              <a:lnSpc>
                <a:spcPts val="2157"/>
              </a:lnSpc>
            </a:pPr>
            <a:r>
              <a:rPr lang="en-US" sz="1540" u="sng">
                <a:solidFill>
                  <a:srgbClr val="000000"/>
                </a:solidFill>
                <a:latin typeface="Glacial Indifference"/>
                <a:ea typeface="Glacial Indifference"/>
                <a:cs typeface="Glacial Indifference"/>
                <a:sym typeface="Glacial Indifference"/>
                <a:hlinkClick r:id="rId11" tooltip="https://sharegisny.maps.arcgis.com/apps/webappviewer/index.html?id=7fddbadafae44fa49b39f5b339eada7c"/>
              </a:rPr>
              <a:t>Economically Distressed Areas (ESD)</a:t>
            </a:r>
          </a:p>
        </p:txBody>
      </p:sp>
      <p:sp>
        <p:nvSpPr>
          <p:cNvPr id="25" name="TextBox 25"/>
          <p:cNvSpPr txBox="1"/>
          <p:nvPr/>
        </p:nvSpPr>
        <p:spPr>
          <a:xfrm>
            <a:off x="7989056" y="5389343"/>
            <a:ext cx="1436215" cy="268016"/>
          </a:xfrm>
          <a:prstGeom prst="rect">
            <a:avLst/>
          </a:prstGeom>
        </p:spPr>
        <p:txBody>
          <a:bodyPr lIns="0" tIns="0" rIns="0" bIns="0" rtlCol="0" anchor="t">
            <a:spAutoFit/>
          </a:bodyPr>
          <a:lstStyle/>
          <a:p>
            <a:pPr algn="ctr">
              <a:lnSpc>
                <a:spcPts val="2157"/>
              </a:lnSpc>
            </a:pPr>
            <a:r>
              <a:rPr lang="en-US" sz="1540" u="sng">
                <a:solidFill>
                  <a:srgbClr val="000000"/>
                </a:solidFill>
                <a:latin typeface="Glacial Indifference"/>
                <a:ea typeface="Glacial Indifference"/>
                <a:cs typeface="Glacial Indifference"/>
                <a:sym typeface="Glacial Indifference"/>
                <a:hlinkClick r:id="rId12" tooltip="https://gisservices.dec.ny.gov/gis/dil/?_gl=1*hq688j*_gcl_au*MTQ5MjY4ODk2My4xNzQ3MTU1Njgw*_ga*NDY3MjA5NzA5LjE2Nzk2NjY4ODA.*_ga_QEDRGF4PYB*czE3NDcxNjI1MzAkbzY5JGcwJHQxNzQ3MTYyNTMwJGowJGwwJGgw"/>
              </a:rPr>
              <a:t>DECinfo Locator </a:t>
            </a:r>
          </a:p>
        </p:txBody>
      </p:sp>
      <p:sp>
        <p:nvSpPr>
          <p:cNvPr id="26" name="TextBox 26"/>
          <p:cNvSpPr txBox="1"/>
          <p:nvPr/>
        </p:nvSpPr>
        <p:spPr>
          <a:xfrm>
            <a:off x="4748762" y="8668797"/>
            <a:ext cx="1369526" cy="268016"/>
          </a:xfrm>
          <a:prstGeom prst="rect">
            <a:avLst/>
          </a:prstGeom>
        </p:spPr>
        <p:txBody>
          <a:bodyPr lIns="0" tIns="0" rIns="0" bIns="0" rtlCol="0" anchor="t">
            <a:spAutoFit/>
          </a:bodyPr>
          <a:lstStyle/>
          <a:p>
            <a:pPr algn="ctr">
              <a:lnSpc>
                <a:spcPts val="2157"/>
              </a:lnSpc>
            </a:pPr>
            <a:r>
              <a:rPr lang="en-US" sz="1540">
                <a:solidFill>
                  <a:srgbClr val="000000"/>
                </a:solidFill>
                <a:latin typeface="Glacial Indifference"/>
                <a:ea typeface="Glacial Indifference"/>
                <a:cs typeface="Glacial Indifference"/>
                <a:sym typeface="Glacial Indifference"/>
              </a:rPr>
              <a:t>Community Map</a:t>
            </a:r>
          </a:p>
        </p:txBody>
      </p:sp>
      <p:sp>
        <p:nvSpPr>
          <p:cNvPr id="27" name="TextBox 27"/>
          <p:cNvSpPr txBox="1"/>
          <p:nvPr/>
        </p:nvSpPr>
        <p:spPr>
          <a:xfrm>
            <a:off x="7919924" y="5829868"/>
            <a:ext cx="1656731" cy="350104"/>
          </a:xfrm>
          <a:prstGeom prst="rect">
            <a:avLst/>
          </a:prstGeom>
        </p:spPr>
        <p:txBody>
          <a:bodyPr lIns="0" tIns="0" rIns="0" bIns="0" rtlCol="0" anchor="t">
            <a:spAutoFit/>
          </a:bodyPr>
          <a:lstStyle/>
          <a:p>
            <a:pPr algn="ctr">
              <a:lnSpc>
                <a:spcPts val="2876"/>
              </a:lnSpc>
            </a:pPr>
            <a:r>
              <a:rPr lang="en-US" sz="2054">
                <a:solidFill>
                  <a:srgbClr val="FFFFFF"/>
                </a:solidFill>
                <a:latin typeface="Poppins Bold"/>
                <a:ea typeface="Poppins Bold"/>
                <a:cs typeface="Poppins Bold"/>
                <a:sym typeface="Poppins Bold"/>
              </a:rPr>
              <a:t>Map Insight</a:t>
            </a:r>
          </a:p>
        </p:txBody>
      </p:sp>
      <p:sp>
        <p:nvSpPr>
          <p:cNvPr id="28" name="TextBox 28"/>
          <p:cNvSpPr txBox="1"/>
          <p:nvPr/>
        </p:nvSpPr>
        <p:spPr>
          <a:xfrm>
            <a:off x="7369913" y="6159807"/>
            <a:ext cx="2689492" cy="2536203"/>
          </a:xfrm>
          <a:prstGeom prst="rect">
            <a:avLst/>
          </a:prstGeom>
        </p:spPr>
        <p:txBody>
          <a:bodyPr lIns="0" tIns="0" rIns="0" bIns="0" rtlCol="0" anchor="t">
            <a:spAutoFit/>
          </a:bodyPr>
          <a:lstStyle/>
          <a:p>
            <a:pPr algn="ctr">
              <a:lnSpc>
                <a:spcPts val="2516"/>
              </a:lnSpc>
            </a:pPr>
            <a:r>
              <a:rPr lang="en-US" sz="1797">
                <a:solidFill>
                  <a:srgbClr val="FFFFFF"/>
                </a:solidFill>
                <a:latin typeface="Glacial Indifference"/>
                <a:ea typeface="Glacial Indifference"/>
                <a:cs typeface="Glacial Indifference"/>
                <a:sym typeface="Glacial Indifference"/>
              </a:rPr>
              <a:t>The community is considered slightly distressed. There are some flood risk areas in the community. The town is mostly rural with the hamlet being more concentrated.   </a:t>
            </a:r>
          </a:p>
        </p:txBody>
      </p:sp>
      <p:sp>
        <p:nvSpPr>
          <p:cNvPr id="29" name="TextBox 29"/>
          <p:cNvSpPr txBox="1"/>
          <p:nvPr/>
        </p:nvSpPr>
        <p:spPr>
          <a:xfrm>
            <a:off x="5953710" y="415212"/>
            <a:ext cx="6409435" cy="1333716"/>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000000"/>
                </a:solidFill>
                <a:latin typeface="Cy Grotesk Wide"/>
                <a:ea typeface="Cy Grotesk Wide"/>
                <a:cs typeface="Cy Grotesk Wide"/>
                <a:sym typeface="Cy Grotesk Wide"/>
              </a:rPr>
              <a:t>Community Demographics</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0420" y="-2405548"/>
            <a:ext cx="19038420" cy="14278815"/>
          </a:xfrm>
          <a:custGeom>
            <a:avLst/>
            <a:gdLst/>
            <a:ahLst/>
            <a:cxnLst/>
            <a:rect l="l" t="t" r="r" b="b"/>
            <a:pathLst>
              <a:path w="19038420" h="14278815">
                <a:moveTo>
                  <a:pt x="0" y="0"/>
                </a:moveTo>
                <a:lnTo>
                  <a:pt x="19038420" y="0"/>
                </a:lnTo>
                <a:lnTo>
                  <a:pt x="19038420" y="14278815"/>
                </a:lnTo>
                <a:lnTo>
                  <a:pt x="0" y="14278815"/>
                </a:lnTo>
                <a:lnTo>
                  <a:pt x="0" y="0"/>
                </a:lnTo>
                <a:close/>
              </a:path>
            </a:pathLst>
          </a:custGeom>
          <a:blipFill>
            <a:blip r:embed="rId2">
              <a:alphaModFix amt="38000"/>
            </a:blip>
            <a:stretch>
              <a:fillRect/>
            </a:stretch>
          </a:blipFill>
        </p:spPr>
        <p:txBody>
          <a:bodyPr/>
          <a:lstStyle/>
          <a:p>
            <a:endParaRPr lang="en-US"/>
          </a:p>
        </p:txBody>
      </p:sp>
      <p:sp>
        <p:nvSpPr>
          <p:cNvPr id="3" name="TextBox 3"/>
          <p:cNvSpPr txBox="1"/>
          <p:nvPr/>
        </p:nvSpPr>
        <p:spPr>
          <a:xfrm>
            <a:off x="1158229" y="2236480"/>
            <a:ext cx="15971543" cy="440626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How your community presents itself to the outside world</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Provides clear vision and direction for your community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Legal basis for projects within your community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Agencies must refer to your comprehensive plan when completing projects in your community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Assist with grant funding opportunities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Provides framework for community development</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Protects community resources and character </a:t>
            </a:r>
          </a:p>
        </p:txBody>
      </p:sp>
      <p:sp>
        <p:nvSpPr>
          <p:cNvPr id="4" name="TextBox 4"/>
          <p:cNvSpPr txBox="1"/>
          <p:nvPr/>
        </p:nvSpPr>
        <p:spPr>
          <a:xfrm>
            <a:off x="4713042" y="415212"/>
            <a:ext cx="8890772" cy="1333716"/>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000000"/>
                </a:solidFill>
                <a:latin typeface="Cy Grotesk Wide"/>
                <a:ea typeface="Cy Grotesk Wide"/>
                <a:cs typeface="Cy Grotesk Wide"/>
                <a:sym typeface="Cy Grotesk Wide"/>
              </a:rPr>
              <a:t>Importance of a Comprehensive Plan</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1000"/>
            </a:blip>
            <a:stretch>
              <a:fillRect t="-16666" b="-16666"/>
            </a:stretch>
          </a:blipFill>
        </p:spPr>
        <p:txBody>
          <a:bodyPr/>
          <a:lstStyle/>
          <a:p>
            <a:endParaRPr lang="en-US"/>
          </a:p>
        </p:txBody>
      </p:sp>
      <p:sp>
        <p:nvSpPr>
          <p:cNvPr id="3" name="TextBox 3"/>
          <p:cNvSpPr txBox="1"/>
          <p:nvPr/>
        </p:nvSpPr>
        <p:spPr>
          <a:xfrm>
            <a:off x="5012440" y="415212"/>
            <a:ext cx="8291976" cy="1333716"/>
          </a:xfrm>
          <a:prstGeom prst="rect">
            <a:avLst/>
          </a:prstGeom>
        </p:spPr>
        <p:txBody>
          <a:bodyPr lIns="0" tIns="0" rIns="0" bIns="0" rtlCol="0" anchor="t">
            <a:spAutoFit/>
          </a:bodyPr>
          <a:lstStyle/>
          <a:p>
            <a:pPr algn="ctr">
              <a:lnSpc>
                <a:spcPts val="6013"/>
              </a:lnSpc>
            </a:pPr>
            <a:r>
              <a:rPr lang="en-US" sz="4295" b="1">
                <a:solidFill>
                  <a:srgbClr val="000000"/>
                </a:solidFill>
                <a:latin typeface="Glacial Indifference Bold"/>
                <a:ea typeface="Glacial Indifference Bold"/>
                <a:cs typeface="Glacial Indifference Bold"/>
                <a:sym typeface="Glacial Indifference Bold"/>
              </a:rPr>
              <a:t>Comprehensive Planning </a:t>
            </a:r>
          </a:p>
          <a:p>
            <a:pPr algn="l">
              <a:lnSpc>
                <a:spcPts val="4581"/>
              </a:lnSpc>
            </a:pPr>
            <a:r>
              <a:rPr lang="en-US" sz="3272">
                <a:solidFill>
                  <a:srgbClr val="000000"/>
                </a:solidFill>
                <a:latin typeface="Cy Grotesk Wide"/>
                <a:ea typeface="Cy Grotesk Wide"/>
                <a:cs typeface="Cy Grotesk Wide"/>
                <a:sym typeface="Cy Grotesk Wide"/>
              </a:rPr>
              <a:t>Importance of a Community Input </a:t>
            </a:r>
          </a:p>
        </p:txBody>
      </p:sp>
      <p:sp>
        <p:nvSpPr>
          <p:cNvPr id="4" name="TextBox 4"/>
          <p:cNvSpPr txBox="1"/>
          <p:nvPr/>
        </p:nvSpPr>
        <p:spPr>
          <a:xfrm>
            <a:off x="1158229" y="2236480"/>
            <a:ext cx="15971543" cy="495871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Grounds the plan in reality and speaks to what your community wants for the future</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Identifies your communities priorities and needs</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Ensures that the plan is developed with the whole community in mind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Creates a trusting, transparent, and engaging partnership</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Creates realistic goals and strategies for your community </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Provides input for potential grant funding opportunities</a:t>
            </a:r>
          </a:p>
          <a:p>
            <a:pPr marL="680085" lvl="1" indent="-340042" algn="l">
              <a:lnSpc>
                <a:spcPts val="4409"/>
              </a:lnSpc>
              <a:buFont typeface="Arial"/>
              <a:buChar char="•"/>
            </a:pPr>
            <a:r>
              <a:rPr lang="en-US" sz="3150">
                <a:solidFill>
                  <a:srgbClr val="000000"/>
                </a:solidFill>
                <a:latin typeface="Cy Grotesk Wide"/>
                <a:ea typeface="Cy Grotesk Wide"/>
                <a:cs typeface="Cy Grotesk Wide"/>
                <a:sym typeface="Cy Grotesk Wide"/>
              </a:rPr>
              <a:t>Creates a more useable and beneficial comprehensive plan </a:t>
            </a:r>
          </a:p>
        </p:txBody>
      </p:sp>
    </p:spTree>
  </p:cSld>
  <p:clrMapOvr>
    <a:masterClrMapping/>
  </p:clrMapOvr>
  <mc:AlternateContent xmlns:mc="http://schemas.openxmlformats.org/markup-compatibility/2006" xmlns:p14="http://schemas.microsoft.com/office/powerpoint/2010/main">
    <mc:Choice Requires="p14">
      <p:transition spd="slow" p14:dur="1250" advTm="20000">
        <p:cut/>
      </p:transition>
    </mc:Choice>
    <mc:Fallback xmlns="">
      <p:transition spd="slow" advTm="20000">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695C6FB00A0640AB83777D760BC588" ma:contentTypeVersion="15" ma:contentTypeDescription="Create a new document." ma:contentTypeScope="" ma:versionID="afdcc48586a2636bc10d89afc4873ff2">
  <xsd:schema xmlns:xsd="http://www.w3.org/2001/XMLSchema" xmlns:xs="http://www.w3.org/2001/XMLSchema" xmlns:p="http://schemas.microsoft.com/office/2006/metadata/properties" xmlns:ns2="f9923d40-8a76-45a2-b9c4-9f6a8ca09c78" xmlns:ns3="03db1daf-2991-4faf-b319-52acdc10b9be" targetNamespace="http://schemas.microsoft.com/office/2006/metadata/properties" ma:root="true" ma:fieldsID="6ee34dd36dfb9f2f046dd756f141ba61" ns2:_="" ns3:_="">
    <xsd:import namespace="f9923d40-8a76-45a2-b9c4-9f6a8ca09c78"/>
    <xsd:import namespace="03db1daf-2991-4faf-b319-52acdc10b9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3d40-8a76-45a2-b9c4-9f6a8ca09c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c4df9c1-c2c8-498a-b1bc-aa837d8fb732}" ma:internalName="TaxCatchAll" ma:showField="CatchAllData" ma:web="f9923d40-8a76-45a2-b9c4-9f6a8ca09c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db1daf-2991-4faf-b319-52acdc10b9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f9cbe1f-5e6d-471a-b664-30f58f90acf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db1daf-2991-4faf-b319-52acdc10b9be">
      <Terms xmlns="http://schemas.microsoft.com/office/infopath/2007/PartnerControls"/>
    </lcf76f155ced4ddcb4097134ff3c332f>
    <TaxCatchAll xmlns="f9923d40-8a76-45a2-b9c4-9f6a8ca09c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6B8C0-7ED6-4289-A525-A4CEBE29C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23d40-8a76-45a2-b9c4-9f6a8ca09c78"/>
    <ds:schemaRef ds:uri="03db1daf-2991-4faf-b319-52acdc10b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DB4C44-FE37-418C-B3DE-C2F89873E04A}">
  <ds:schemaRefs>
    <ds:schemaRef ds:uri="http://schemas.microsoft.com/office/2006/metadata/properties"/>
    <ds:schemaRef ds:uri="http://schemas.microsoft.com/office/infopath/2007/PartnerControls"/>
    <ds:schemaRef ds:uri="03db1daf-2991-4faf-b319-52acdc10b9be"/>
    <ds:schemaRef ds:uri="f9923d40-8a76-45a2-b9c4-9f6a8ca09c78"/>
  </ds:schemaRefs>
</ds:datastoreItem>
</file>

<file path=customXml/itemProps3.xml><?xml version="1.0" encoding="utf-8"?>
<ds:datastoreItem xmlns:ds="http://schemas.openxmlformats.org/officeDocument/2006/customXml" ds:itemID="{1DFB2A56-D0B4-45D9-9F51-0EBF95994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1740</Words>
  <Application>Microsoft Office PowerPoint</Application>
  <PresentationFormat>Custom</PresentationFormat>
  <Paragraphs>193</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Glacial Indifference Italics</vt:lpstr>
      <vt:lpstr>Cy Grotesk Wide Bold</vt:lpstr>
      <vt:lpstr>Arial</vt:lpstr>
      <vt:lpstr>Cy Grotesk Key</vt:lpstr>
      <vt:lpstr>Lazydog</vt:lpstr>
      <vt:lpstr>Glacial Indifference</vt:lpstr>
      <vt:lpstr>Poppins Bold</vt:lpstr>
      <vt:lpstr>Impact</vt:lpstr>
      <vt:lpstr>Calibri</vt:lpstr>
      <vt:lpstr>Cy Grotesk Wide Semi-Bold</vt:lpstr>
      <vt:lpstr>Cy Grotesk Wide</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Otsego Comp Plan Presentation</dc:title>
  <dc:creator>Deborah Dalton</dc:creator>
  <cp:lastModifiedBy>Town Supervisor</cp:lastModifiedBy>
  <cp:revision>2</cp:revision>
  <dcterms:created xsi:type="dcterms:W3CDTF">2006-08-16T00:00:00Z</dcterms:created>
  <dcterms:modified xsi:type="dcterms:W3CDTF">2025-08-30T04:04:08Z</dcterms:modified>
  <dc:identifier>DAGuA18cVZs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0x010100AD695C6FB00A0640AB83777D760BC588</vt:lpwstr>
  </property>
  <property fmtid="{D5CDD505-2E9C-101B-9397-08002B2CF9AE}" pid="3" name="MediaServiceImageTags">
    <vt:lpwstr/>
  </property>
</Properties>
</file>